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2"/>
  </p:notesMasterIdLst>
  <p:handoutMasterIdLst>
    <p:handoutMasterId r:id="rId4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29" r:id="rId4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7/28/2025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11720803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Dhara Dhruva</a:t>
            </a:r>
          </a:p>
          <a:p>
            <a:r>
              <a:rPr lang="en-US" dirty="0">
                <a:solidFill>
                  <a:schemeClr val="bg2"/>
                </a:solidFill>
                <a:latin typeface="Abadi" panose="020B0604020104020204" pitchFamily="34" charset="0"/>
                <a:ea typeface="SF Pro" pitchFamily="2" charset="0"/>
                <a:cs typeface="SF Pro" pitchFamily="2" charset="0"/>
              </a:rPr>
              <a:t>28/7/2025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311646" cy="4351338"/>
          </a:xfrm>
          <a:prstGeom prst="rect">
            <a:avLst/>
          </a:prstGeom>
        </p:spPr>
        <p:txBody>
          <a:bodyPr/>
          <a:lstStyle/>
          <a:p>
            <a:r>
              <a:rPr lang="en-US" sz="2400" dirty="0"/>
              <a:t>Goals: Use Exploratory Data Analysis (EDA) to find patterns in the data. </a:t>
            </a:r>
          </a:p>
          <a:p>
            <a:r>
              <a:rPr lang="en-US" sz="2400" dirty="0"/>
              <a:t>Determine the labels for training supervised models. </a:t>
            </a:r>
          </a:p>
          <a:p>
            <a:r>
              <a:rPr lang="en-US" sz="2400" dirty="0"/>
              <a:t>Find missing values as a percentage of each attribute </a:t>
            </a:r>
          </a:p>
          <a:p>
            <a:r>
              <a:rPr lang="en-US" sz="2400" dirty="0"/>
              <a:t>Identify column types, numerical or categorical</a:t>
            </a:r>
          </a:p>
          <a:p>
            <a:r>
              <a:rPr lang="en-US" sz="2400" dirty="0"/>
              <a:t>Show launches per Launch Site </a:t>
            </a:r>
          </a:p>
          <a:p>
            <a:r>
              <a:rPr lang="en-US" sz="2400" dirty="0"/>
              <a:t>Show distribution of Orbit type in the data set </a:t>
            </a:r>
          </a:p>
          <a:p>
            <a:r>
              <a:rPr lang="en-US" sz="2400" dirty="0"/>
              <a:t>Explore outcomes, and group them by binary outcome (success or failure) </a:t>
            </a:r>
          </a:p>
          <a:p>
            <a:r>
              <a:rPr lang="en-US" sz="2400" dirty="0"/>
              <a:t>Store outcome as "Class" label, to be used as target value in training </a:t>
            </a:r>
            <a:endParaRPr lang="en-US" dirty="0"/>
          </a:p>
          <a:p>
            <a:r>
              <a:rPr lang="en-US" dirty="0"/>
              <a:t>https://github.com/Dhara311/UseDataScienceTools/blob/main/labs-jupyter-spacex-Data%20wrangling.ipynb</a:t>
            </a: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694918"/>
          </a:xfrm>
          <a:prstGeom prst="rect">
            <a:avLst/>
          </a:prstGeom>
        </p:spPr>
        <p:txBody>
          <a:bodyPr lIns="91440" tIns="45720" rIns="91440" bIns="45720" anchor="t"/>
          <a:lstStyle/>
          <a:p>
            <a:pPr>
              <a:lnSpc>
                <a:spcPct val="100000"/>
              </a:lnSpc>
              <a:spcBef>
                <a:spcPts val="1400"/>
              </a:spcBef>
            </a:pPr>
            <a:r>
              <a:rPr lang="en-US" sz="1800" dirty="0"/>
              <a:t>Visualize relationships to gain insight into the importance of each variable:</a:t>
            </a:r>
          </a:p>
          <a:p>
            <a:pPr lvl="1">
              <a:lnSpc>
                <a:spcPct val="100000"/>
              </a:lnSpc>
              <a:spcBef>
                <a:spcPts val="1400"/>
              </a:spcBef>
            </a:pPr>
            <a:r>
              <a:rPr lang="en-US" sz="1800" dirty="0"/>
              <a:t>Flight Number and Outcome  </a:t>
            </a:r>
          </a:p>
          <a:p>
            <a:pPr lvl="1">
              <a:lnSpc>
                <a:spcPct val="100000"/>
              </a:lnSpc>
              <a:spcBef>
                <a:spcPts val="1400"/>
              </a:spcBef>
            </a:pPr>
            <a:r>
              <a:rPr lang="en-US" sz="1800" dirty="0"/>
              <a:t>Flight Number and Launch Site </a:t>
            </a:r>
          </a:p>
          <a:p>
            <a:pPr lvl="1">
              <a:lnSpc>
                <a:spcPct val="100000"/>
              </a:lnSpc>
              <a:spcBef>
                <a:spcPts val="1400"/>
              </a:spcBef>
            </a:pPr>
            <a:r>
              <a:rPr lang="en-US" sz="1800" dirty="0"/>
              <a:t>Payload and Launch Site </a:t>
            </a:r>
          </a:p>
          <a:p>
            <a:pPr lvl="1">
              <a:lnSpc>
                <a:spcPct val="100000"/>
              </a:lnSpc>
              <a:spcBef>
                <a:spcPts val="1400"/>
              </a:spcBef>
            </a:pPr>
            <a:r>
              <a:rPr lang="en-US" sz="1800" dirty="0"/>
              <a:t>Orbit and Outcome </a:t>
            </a:r>
          </a:p>
          <a:p>
            <a:pPr lvl="1">
              <a:lnSpc>
                <a:spcPct val="100000"/>
              </a:lnSpc>
              <a:spcBef>
                <a:spcPts val="1400"/>
              </a:spcBef>
            </a:pPr>
            <a:r>
              <a:rPr lang="en-US" sz="1800" dirty="0"/>
              <a:t> Flight Number and Orbit </a:t>
            </a:r>
          </a:p>
          <a:p>
            <a:pPr lvl="1">
              <a:lnSpc>
                <a:spcPct val="100000"/>
              </a:lnSpc>
              <a:spcBef>
                <a:spcPts val="1400"/>
              </a:spcBef>
            </a:pPr>
            <a:r>
              <a:rPr lang="en-US" sz="1800" dirty="0"/>
              <a:t>Payload and Orbit </a:t>
            </a:r>
          </a:p>
          <a:p>
            <a:pPr lvl="1">
              <a:lnSpc>
                <a:spcPct val="100000"/>
              </a:lnSpc>
              <a:spcBef>
                <a:spcPts val="1400"/>
              </a:spcBef>
            </a:pPr>
            <a:r>
              <a:rPr lang="en-US" sz="1800" dirty="0"/>
              <a:t>Yearly success rate </a:t>
            </a:r>
          </a:p>
          <a:p>
            <a:pPr>
              <a:lnSpc>
                <a:spcPct val="100000"/>
              </a:lnSpc>
              <a:spcBef>
                <a:spcPts val="1400"/>
              </a:spcBef>
            </a:pPr>
            <a:r>
              <a:rPr lang="en-US" sz="1800" dirty="0"/>
              <a:t> Expand categorical variables into "dummy" columns </a:t>
            </a:r>
          </a:p>
          <a:p>
            <a:pPr>
              <a:lnSpc>
                <a:spcPct val="100000"/>
              </a:lnSpc>
              <a:spcBef>
                <a:spcPts val="1400"/>
              </a:spcBef>
            </a:pPr>
            <a:r>
              <a:rPr lang="en-US" sz="1800" dirty="0"/>
              <a:t> Convert numerical columns into float64</a:t>
            </a:r>
          </a:p>
          <a:p>
            <a:pPr>
              <a:lnSpc>
                <a:spcPct val="100000"/>
              </a:lnSpc>
              <a:spcBef>
                <a:spcPts val="1400"/>
              </a:spcBef>
            </a:pPr>
            <a:r>
              <a:rPr lang="en-US" sz="1800" dirty="0"/>
              <a:t>https://github.com/Dhara311/UseDataScienceTools/blob/main/edadataviz.ipynb</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8943"/>
            <a:ext cx="10768847" cy="4818970"/>
          </a:xfrm>
          <a:prstGeom prst="rect">
            <a:avLst/>
          </a:prstGeom>
        </p:spPr>
        <p:txBody>
          <a:bodyPr lIns="91440" tIns="45720" rIns="91440" bIns="45720" anchor="t"/>
          <a:lstStyle/>
          <a:p>
            <a:pPr marL="0" indent="0">
              <a:buNone/>
            </a:pPr>
            <a:r>
              <a:rPr lang="en-US" dirty="0"/>
              <a:t>• </a:t>
            </a:r>
            <a:r>
              <a:rPr lang="en-US" sz="1600" dirty="0"/>
              <a:t>SQL Queries Performed:</a:t>
            </a:r>
          </a:p>
          <a:p>
            <a:r>
              <a:rPr lang="en-US" sz="1600" dirty="0"/>
              <a:t> Show each unique launch site </a:t>
            </a:r>
          </a:p>
          <a:p>
            <a:r>
              <a:rPr lang="en-US" sz="1600" dirty="0"/>
              <a:t>Show 5 records where launch site names begin with 'CCA’</a:t>
            </a:r>
          </a:p>
          <a:p>
            <a:r>
              <a:rPr lang="en-US" sz="1600" dirty="0"/>
              <a:t> Display the total payload mass carried by boosters launched by 'NASA (CRS)’ </a:t>
            </a:r>
          </a:p>
          <a:p>
            <a:r>
              <a:rPr lang="en-US" sz="1600" dirty="0"/>
              <a:t>Display the average payload mass carried by the v1.1 Falcon 9 booster </a:t>
            </a:r>
          </a:p>
          <a:p>
            <a:r>
              <a:rPr lang="en-US" sz="1600" dirty="0"/>
              <a:t> List the date of the first successful ground landing outcome </a:t>
            </a:r>
          </a:p>
          <a:p>
            <a:r>
              <a:rPr lang="en-US" sz="1600" dirty="0"/>
              <a:t> List the booster versions with successful outcomes landing on the drone ship with payloads between 4000kg and 6000kg.</a:t>
            </a:r>
          </a:p>
          <a:p>
            <a:r>
              <a:rPr lang="en-US" sz="1600" dirty="0"/>
              <a:t> List the number of successful and failed mission outcomes </a:t>
            </a:r>
          </a:p>
          <a:p>
            <a:r>
              <a:rPr lang="en-US" sz="1600" dirty="0"/>
              <a:t>List all of the booster versions that carried the max payload mass </a:t>
            </a:r>
          </a:p>
          <a:p>
            <a:r>
              <a:rPr lang="en-US" sz="1600" dirty="0"/>
              <a:t>List the month name, outcome, booster version, and launch site for missions with failure outcomes landing on a drone ship in 2015. </a:t>
            </a:r>
          </a:p>
          <a:p>
            <a:r>
              <a:rPr lang="en-US" sz="1600" dirty="0"/>
              <a:t>Show the distribution of outcomes between June 4th, 2010 and March 20th, 2017 </a:t>
            </a:r>
          </a:p>
          <a:p>
            <a:r>
              <a:rPr lang="en-US" sz="1600" dirty="0"/>
              <a:t>https://github.com/Dhara311/UseDataScienceTools/blob/main/jupyter-labs-eda-sql-coursera_sqllite.ipynb</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400" dirty="0"/>
              <a:t>To find geographical patterns in the data the following items were marked on a map of launch sites: </a:t>
            </a:r>
          </a:p>
          <a:p>
            <a:pPr>
              <a:lnSpc>
                <a:spcPct val="100000"/>
              </a:lnSpc>
              <a:spcBef>
                <a:spcPts val="1400"/>
              </a:spcBef>
            </a:pPr>
            <a:r>
              <a:rPr lang="en-US" sz="2400" dirty="0"/>
              <a:t>All Launch Sites </a:t>
            </a:r>
          </a:p>
          <a:p>
            <a:pPr>
              <a:lnSpc>
                <a:spcPct val="100000"/>
              </a:lnSpc>
              <a:spcBef>
                <a:spcPts val="1400"/>
              </a:spcBef>
            </a:pPr>
            <a:r>
              <a:rPr lang="en-US" sz="2400" dirty="0"/>
              <a:t>Successful and Failed Launches </a:t>
            </a:r>
          </a:p>
          <a:p>
            <a:pPr>
              <a:lnSpc>
                <a:spcPct val="100000"/>
              </a:lnSpc>
              <a:spcBef>
                <a:spcPts val="1400"/>
              </a:spcBef>
            </a:pPr>
            <a:r>
              <a:rPr lang="en-US" sz="2400" dirty="0"/>
              <a:t>Distances between a launch site and proximate landmarks</a:t>
            </a:r>
          </a:p>
          <a:p>
            <a:pPr>
              <a:lnSpc>
                <a:spcPct val="100000"/>
              </a:lnSpc>
              <a:spcBef>
                <a:spcPts val="1400"/>
              </a:spcBef>
            </a:pPr>
            <a:r>
              <a:rPr lang="en-US" dirty="0"/>
              <a:t>https://github.com/Dhara311/UseDataScienceTools/blob/main/lab_jupyter_launch_site_location.ipynb</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r>
              <a:rPr lang="en-US" dirty="0"/>
              <a:t>To enable interactive exploration of the data, a </a:t>
            </a:r>
            <a:r>
              <a:rPr lang="en-US" dirty="0" err="1"/>
              <a:t>Plotly</a:t>
            </a:r>
            <a:r>
              <a:rPr lang="en-US" dirty="0"/>
              <a:t> Dash dashboard was developed to include: o </a:t>
            </a:r>
          </a:p>
          <a:p>
            <a:r>
              <a:rPr lang="en-US" dirty="0"/>
              <a:t>A dropdown selector to choose a Launch Site, affecting: </a:t>
            </a:r>
          </a:p>
          <a:p>
            <a:r>
              <a:rPr lang="en-US" dirty="0"/>
              <a:t>A pie chart</a:t>
            </a:r>
          </a:p>
          <a:p>
            <a:r>
              <a:rPr lang="en-US" dirty="0"/>
              <a:t>All sites selected: shows the breakdown of successful outcomes across all sites  </a:t>
            </a:r>
          </a:p>
          <a:p>
            <a:r>
              <a:rPr lang="en-US" dirty="0"/>
              <a:t>A launch site selected: shows the breakdown of successful vs failed launches for the given site </a:t>
            </a:r>
          </a:p>
          <a:p>
            <a:r>
              <a:rPr lang="en-US" dirty="0"/>
              <a:t>A scatter plot </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92500" lnSpcReduction="10000"/>
          </a:bodyPr>
          <a:lstStyle/>
          <a:p>
            <a:r>
              <a:rPr lang="en-US" dirty="0"/>
              <a:t>Load data</a:t>
            </a:r>
          </a:p>
          <a:p>
            <a:r>
              <a:rPr lang="en-US" dirty="0"/>
              <a:t> Apply </a:t>
            </a:r>
            <a:r>
              <a:rPr lang="en-US" dirty="0" err="1"/>
              <a:t>StandardizedScaler</a:t>
            </a:r>
            <a:r>
              <a:rPr lang="en-US" dirty="0"/>
              <a:t> on X</a:t>
            </a:r>
          </a:p>
          <a:p>
            <a:r>
              <a:rPr lang="en-US" dirty="0"/>
              <a:t> Convert Y to </a:t>
            </a:r>
            <a:r>
              <a:rPr lang="en-US" dirty="0" err="1"/>
              <a:t>numpy</a:t>
            </a:r>
            <a:r>
              <a:rPr lang="en-US" dirty="0"/>
              <a:t> array </a:t>
            </a:r>
          </a:p>
          <a:p>
            <a:r>
              <a:rPr lang="en-US" dirty="0"/>
              <a:t>Split training and testing data </a:t>
            </a:r>
          </a:p>
          <a:p>
            <a:r>
              <a:rPr lang="en-US" dirty="0"/>
              <a:t>Use </a:t>
            </a:r>
            <a:r>
              <a:rPr lang="en-US" dirty="0" err="1"/>
              <a:t>GridSearchCV</a:t>
            </a:r>
            <a:r>
              <a:rPr lang="en-US" dirty="0"/>
              <a:t> to test hyperparameters for multiple algorithms:</a:t>
            </a:r>
          </a:p>
          <a:p>
            <a:pPr lvl="1"/>
            <a:r>
              <a:rPr lang="en-US" dirty="0"/>
              <a:t>Logistic Regression </a:t>
            </a:r>
          </a:p>
          <a:p>
            <a:pPr lvl="1"/>
            <a:r>
              <a:rPr lang="en-US" dirty="0"/>
              <a:t>SVC</a:t>
            </a:r>
          </a:p>
          <a:p>
            <a:pPr lvl="1"/>
            <a:r>
              <a:rPr lang="en-US" dirty="0"/>
              <a:t>Decision Tree Classifier </a:t>
            </a:r>
          </a:p>
          <a:p>
            <a:pPr lvl="1"/>
            <a:r>
              <a:rPr lang="en-US" dirty="0"/>
              <a:t>K Neighbors Classifier</a:t>
            </a:r>
          </a:p>
          <a:p>
            <a:pPr marL="0" indent="0">
              <a:buNone/>
            </a:pPr>
            <a:r>
              <a:rPr lang="en-US" dirty="0"/>
              <a:t>https://github.com/Dhara311/UseDataScienceTools/blob/main/SpaceX_Machine%20Learning%20Prediction_Part_5.ipynb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sqlSELECT</a:t>
            </a:r>
            <a:r>
              <a:rPr lang="en-US" sz="2200" dirty="0">
                <a:solidFill>
                  <a:schemeClr val="accent3">
                    <a:lumMod val="25000"/>
                  </a:schemeClr>
                </a:solidFill>
                <a:latin typeface="Abadi" panose="020B0604020104020204" pitchFamily="34" charset="0"/>
              </a:rPr>
              <a:t> * FROM SPACEXTABLE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LIKE 'CCA%' LIMIT 5;</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7" name="Picture 6">
            <a:extLst>
              <a:ext uri="{FF2B5EF4-FFF2-40B4-BE49-F238E27FC236}">
                <a16:creationId xmlns:a16="http://schemas.microsoft.com/office/drawing/2014/main" id="{564D93CD-FAEE-6FF7-7FA0-01D6F774133F}"/>
              </a:ext>
            </a:extLst>
          </p:cNvPr>
          <p:cNvPicPr>
            <a:picLocks noChangeAspect="1"/>
          </p:cNvPicPr>
          <p:nvPr/>
        </p:nvPicPr>
        <p:blipFill>
          <a:blip r:embed="rId3"/>
          <a:stretch>
            <a:fillRect/>
          </a:stretch>
        </p:blipFill>
        <p:spPr>
          <a:xfrm>
            <a:off x="949418" y="2596573"/>
            <a:ext cx="10077811" cy="342900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sqlSELECT</a:t>
            </a:r>
            <a:r>
              <a:rPr lang="en-US" sz="2200" dirty="0">
                <a:solidFill>
                  <a:schemeClr val="accent3">
                    <a:lumMod val="25000"/>
                  </a:schemeClr>
                </a:solidFill>
                <a:latin typeface="Abadi" panose="020B0604020104020204" pitchFamily="34" charset="0"/>
              </a:rPr>
              <a:t> SUM(PAYLOAD_MASS__KG_) AS TOTAL_PAYLOAD FROM SPACEXTABLE WHERE Customer = 'NASA (CRS)’;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7" name="Table 6">
            <a:extLst>
              <a:ext uri="{FF2B5EF4-FFF2-40B4-BE49-F238E27FC236}">
                <a16:creationId xmlns:a16="http://schemas.microsoft.com/office/drawing/2014/main" id="{CA6F2132-7298-95A7-ECE5-19199A864DF3}"/>
              </a:ext>
            </a:extLst>
          </p:cNvPr>
          <p:cNvGraphicFramePr>
            <a:graphicFrameLocks noGrp="1"/>
          </p:cNvGraphicFramePr>
          <p:nvPr/>
        </p:nvGraphicFramePr>
        <p:xfrm>
          <a:off x="838200" y="3635534"/>
          <a:ext cx="10515600" cy="731520"/>
        </p:xfrm>
        <a:graphic>
          <a:graphicData uri="http://schemas.openxmlformats.org/drawingml/2006/table">
            <a:tbl>
              <a:tblPr/>
              <a:tblGrid>
                <a:gridCol w="10515600">
                  <a:extLst>
                    <a:ext uri="{9D8B030D-6E8A-4147-A177-3AD203B41FA5}">
                      <a16:colId xmlns:a16="http://schemas.microsoft.com/office/drawing/2014/main" val="356110142"/>
                    </a:ext>
                  </a:extLst>
                </a:gridCol>
              </a:tblGrid>
              <a:tr h="0">
                <a:tc>
                  <a:txBody>
                    <a:bodyPr/>
                    <a:lstStyle/>
                    <a:p>
                      <a:pPr algn="r" fontAlgn="ctr"/>
                      <a:r>
                        <a:rPr lang="en-US" b="1">
                          <a:effectLst/>
                        </a:rPr>
                        <a:t>TOTAL_PAYLOAD</a:t>
                      </a:r>
                    </a:p>
                  </a:txBody>
                  <a:tcPr anchor="ctr">
                    <a:lnL>
                      <a:noFill/>
                    </a:lnL>
                    <a:lnR>
                      <a:noFill/>
                    </a:lnR>
                    <a:lnT>
                      <a:noFill/>
                    </a:lnT>
                    <a:lnB>
                      <a:noFill/>
                    </a:lnB>
                    <a:solidFill>
                      <a:srgbClr val="FFFFFF"/>
                    </a:solidFill>
                  </a:tcPr>
                </a:tc>
                <a:extLst>
                  <a:ext uri="{0D108BD9-81ED-4DB2-BD59-A6C34878D82A}">
                    <a16:rowId xmlns:a16="http://schemas.microsoft.com/office/drawing/2014/main" val="1477266392"/>
                  </a:ext>
                </a:extLst>
              </a:tr>
              <a:tr h="0">
                <a:tc>
                  <a:txBody>
                    <a:bodyPr/>
                    <a:lstStyle/>
                    <a:p>
                      <a:pPr algn="r" fontAlgn="ctr"/>
                      <a:r>
                        <a:rPr lang="en-US" dirty="0">
                          <a:effectLst/>
                        </a:rPr>
                        <a:t>45596</a:t>
                      </a:r>
                    </a:p>
                  </a:txBody>
                  <a:tcPr anchor="ctr">
                    <a:lnL>
                      <a:noFill/>
                    </a:lnL>
                    <a:lnR>
                      <a:noFill/>
                    </a:lnR>
                    <a:lnT>
                      <a:noFill/>
                    </a:lnT>
                    <a:lnB>
                      <a:noFill/>
                    </a:lnB>
                    <a:solidFill>
                      <a:srgbClr val="FFFFFF"/>
                    </a:solidFill>
                  </a:tcPr>
                </a:tc>
                <a:extLst>
                  <a:ext uri="{0D108BD9-81ED-4DB2-BD59-A6C34878D82A}">
                    <a16:rowId xmlns:a16="http://schemas.microsoft.com/office/drawing/2014/main" val="1195529542"/>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sqlSELECT</a:t>
            </a:r>
            <a:r>
              <a:rPr lang="en-US" sz="2200" dirty="0">
                <a:solidFill>
                  <a:schemeClr val="accent3">
                    <a:lumMod val="25000"/>
                  </a:schemeClr>
                </a:solidFill>
                <a:latin typeface="Abadi" panose="020B0604020104020204" pitchFamily="34" charset="0"/>
              </a:rPr>
              <a:t> AVG(PAYLOAD_MASS__KG_) AS AVG_PAYLOAD_MASS FROM SPACEXTABLE WHERE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LIKE 'F9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a:extLst>
              <a:ext uri="{FF2B5EF4-FFF2-40B4-BE49-F238E27FC236}">
                <a16:creationId xmlns:a16="http://schemas.microsoft.com/office/drawing/2014/main" id="{35AE9401-2B20-DFA8-DF82-9CCEEA19DE12}"/>
              </a:ext>
            </a:extLst>
          </p:cNvPr>
          <p:cNvGraphicFramePr>
            <a:graphicFrameLocks noGrp="1"/>
          </p:cNvGraphicFramePr>
          <p:nvPr/>
        </p:nvGraphicFramePr>
        <p:xfrm>
          <a:off x="838200" y="3635534"/>
          <a:ext cx="10515600" cy="731520"/>
        </p:xfrm>
        <a:graphic>
          <a:graphicData uri="http://schemas.openxmlformats.org/drawingml/2006/table">
            <a:tbl>
              <a:tblPr/>
              <a:tblGrid>
                <a:gridCol w="10515600">
                  <a:extLst>
                    <a:ext uri="{9D8B030D-6E8A-4147-A177-3AD203B41FA5}">
                      <a16:colId xmlns:a16="http://schemas.microsoft.com/office/drawing/2014/main" val="2523305197"/>
                    </a:ext>
                  </a:extLst>
                </a:gridCol>
              </a:tblGrid>
              <a:tr h="0">
                <a:tc>
                  <a:txBody>
                    <a:bodyPr/>
                    <a:lstStyle/>
                    <a:p>
                      <a:pPr algn="r" fontAlgn="ctr"/>
                      <a:r>
                        <a:rPr lang="en-US" b="1">
                          <a:effectLst/>
                        </a:rPr>
                        <a:t>AVG_PAYLOAD_MASS</a:t>
                      </a:r>
                    </a:p>
                  </a:txBody>
                  <a:tcPr anchor="ctr">
                    <a:lnL>
                      <a:noFill/>
                    </a:lnL>
                    <a:lnR>
                      <a:noFill/>
                    </a:lnR>
                    <a:lnT>
                      <a:noFill/>
                    </a:lnT>
                    <a:lnB>
                      <a:noFill/>
                    </a:lnB>
                    <a:solidFill>
                      <a:srgbClr val="FFFFFF"/>
                    </a:solidFill>
                  </a:tcPr>
                </a:tc>
                <a:extLst>
                  <a:ext uri="{0D108BD9-81ED-4DB2-BD59-A6C34878D82A}">
                    <a16:rowId xmlns:a16="http://schemas.microsoft.com/office/drawing/2014/main" val="218667268"/>
                  </a:ext>
                </a:extLst>
              </a:tr>
              <a:tr h="0">
                <a:tc>
                  <a:txBody>
                    <a:bodyPr/>
                    <a:lstStyle/>
                    <a:p>
                      <a:pPr algn="r" fontAlgn="ctr"/>
                      <a:r>
                        <a:rPr lang="en-US" dirty="0">
                          <a:effectLst/>
                        </a:rPr>
                        <a:t>2534.6666666666665</a:t>
                      </a:r>
                    </a:p>
                  </a:txBody>
                  <a:tcPr anchor="ctr">
                    <a:lnL>
                      <a:noFill/>
                    </a:lnL>
                    <a:lnR>
                      <a:noFill/>
                    </a:lnR>
                    <a:lnT>
                      <a:noFill/>
                    </a:lnT>
                    <a:lnB>
                      <a:noFill/>
                    </a:lnB>
                    <a:solidFill>
                      <a:srgbClr val="FFFFFF"/>
                    </a:solidFill>
                  </a:tcPr>
                </a:tc>
                <a:extLst>
                  <a:ext uri="{0D108BD9-81ED-4DB2-BD59-A6C34878D82A}">
                    <a16:rowId xmlns:a16="http://schemas.microsoft.com/office/drawing/2014/main" val="90600469"/>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t>
            </a:r>
            <a:r>
              <a:rPr lang="en-US" sz="2200" dirty="0" err="1">
                <a:solidFill>
                  <a:schemeClr val="accent3">
                    <a:lumMod val="25000"/>
                  </a:schemeClr>
                </a:solidFill>
                <a:latin typeface="Abadi"/>
              </a:rPr>
              <a:t>sqlSELECT</a:t>
            </a:r>
            <a:r>
              <a:rPr lang="en-US" sz="2200" dirty="0">
                <a:solidFill>
                  <a:schemeClr val="accent3">
                    <a:lumMod val="25000"/>
                  </a:schemeClr>
                </a:solidFill>
                <a:latin typeface="Abadi"/>
              </a:rPr>
              <a:t> MIN(Date) as </a:t>
            </a:r>
            <a:r>
              <a:rPr lang="en-US" sz="2200" dirty="0" err="1">
                <a:solidFill>
                  <a:schemeClr val="accent3">
                    <a:lumMod val="25000"/>
                  </a:schemeClr>
                </a:solidFill>
                <a:latin typeface="Abadi"/>
              </a:rPr>
              <a:t>LaunchDate</a:t>
            </a:r>
            <a:r>
              <a:rPr lang="en-US" sz="2200" dirty="0">
                <a:solidFill>
                  <a:schemeClr val="accent3">
                    <a:lumMod val="25000"/>
                  </a:schemeClr>
                </a:solidFill>
                <a:latin typeface="Abadi"/>
              </a:rPr>
              <a:t> FROM SPACEXTABLE WHERE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 'Success (ground pad)’;</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a:extLst>
              <a:ext uri="{FF2B5EF4-FFF2-40B4-BE49-F238E27FC236}">
                <a16:creationId xmlns:a16="http://schemas.microsoft.com/office/drawing/2014/main" id="{9727BA25-D298-7B53-DCF7-441ADD3CDC64}"/>
              </a:ext>
            </a:extLst>
          </p:cNvPr>
          <p:cNvGraphicFramePr>
            <a:graphicFrameLocks noGrp="1"/>
          </p:cNvGraphicFramePr>
          <p:nvPr/>
        </p:nvGraphicFramePr>
        <p:xfrm>
          <a:off x="838200" y="3635534"/>
          <a:ext cx="10515600" cy="731520"/>
        </p:xfrm>
        <a:graphic>
          <a:graphicData uri="http://schemas.openxmlformats.org/drawingml/2006/table">
            <a:tbl>
              <a:tblPr/>
              <a:tblGrid>
                <a:gridCol w="10515600">
                  <a:extLst>
                    <a:ext uri="{9D8B030D-6E8A-4147-A177-3AD203B41FA5}">
                      <a16:colId xmlns:a16="http://schemas.microsoft.com/office/drawing/2014/main" val="956867641"/>
                    </a:ext>
                  </a:extLst>
                </a:gridCol>
              </a:tblGrid>
              <a:tr h="0">
                <a:tc>
                  <a:txBody>
                    <a:bodyPr/>
                    <a:lstStyle/>
                    <a:p>
                      <a:pPr algn="r" fontAlgn="ctr"/>
                      <a:r>
                        <a:rPr lang="en-US" b="1">
                          <a:effectLst/>
                        </a:rPr>
                        <a:t>LaunchDate</a:t>
                      </a:r>
                    </a:p>
                  </a:txBody>
                  <a:tcPr anchor="ctr">
                    <a:lnL>
                      <a:noFill/>
                    </a:lnL>
                    <a:lnR>
                      <a:noFill/>
                    </a:lnR>
                    <a:lnT>
                      <a:noFill/>
                    </a:lnT>
                    <a:lnB>
                      <a:noFill/>
                    </a:lnB>
                    <a:solidFill>
                      <a:srgbClr val="FFFFFF"/>
                    </a:solidFill>
                  </a:tcPr>
                </a:tc>
                <a:extLst>
                  <a:ext uri="{0D108BD9-81ED-4DB2-BD59-A6C34878D82A}">
                    <a16:rowId xmlns:a16="http://schemas.microsoft.com/office/drawing/2014/main" val="3496326839"/>
                  </a:ext>
                </a:extLst>
              </a:tr>
              <a:tr h="0">
                <a:tc>
                  <a:txBody>
                    <a:bodyPr/>
                    <a:lstStyle/>
                    <a:p>
                      <a:pPr algn="r" fontAlgn="ctr"/>
                      <a:r>
                        <a:rPr lang="en-US" dirty="0">
                          <a:effectLst/>
                        </a:rPr>
                        <a:t>2015-12-22</a:t>
                      </a:r>
                    </a:p>
                  </a:txBody>
                  <a:tcPr anchor="ctr">
                    <a:lnL>
                      <a:noFill/>
                    </a:lnL>
                    <a:lnR>
                      <a:noFill/>
                    </a:lnR>
                    <a:lnT>
                      <a:noFill/>
                    </a:lnT>
                    <a:lnB>
                      <a:noFill/>
                    </a:lnB>
                    <a:solidFill>
                      <a:srgbClr val="FFFFFF"/>
                    </a:solidFill>
                  </a:tcPr>
                </a:tc>
                <a:extLst>
                  <a:ext uri="{0D108BD9-81ED-4DB2-BD59-A6C34878D82A}">
                    <a16:rowId xmlns:a16="http://schemas.microsoft.com/office/drawing/2014/main" val="4246253228"/>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sqlSELECT</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PAYLOAD_MASS__KG_ FROM SPACEXTABLE WHERE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 'Success (drone ship)' AND PAYLOAD_MASS__KG_ BETWEEN 4000 AND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450F9442-B482-D081-EF25-961B538928AC}"/>
              </a:ext>
            </a:extLst>
          </p:cNvPr>
          <p:cNvGraphicFramePr>
            <a:graphicFrameLocks noGrp="1"/>
          </p:cNvGraphicFramePr>
          <p:nvPr/>
        </p:nvGraphicFramePr>
        <p:xfrm>
          <a:off x="838200" y="3086894"/>
          <a:ext cx="10515600" cy="1828800"/>
        </p:xfrm>
        <a:graphic>
          <a:graphicData uri="http://schemas.openxmlformats.org/drawingml/2006/table">
            <a:tbl>
              <a:tblPr/>
              <a:tblGrid>
                <a:gridCol w="5257800">
                  <a:extLst>
                    <a:ext uri="{9D8B030D-6E8A-4147-A177-3AD203B41FA5}">
                      <a16:colId xmlns:a16="http://schemas.microsoft.com/office/drawing/2014/main" val="3904373689"/>
                    </a:ext>
                  </a:extLst>
                </a:gridCol>
                <a:gridCol w="5257800">
                  <a:extLst>
                    <a:ext uri="{9D8B030D-6E8A-4147-A177-3AD203B41FA5}">
                      <a16:colId xmlns:a16="http://schemas.microsoft.com/office/drawing/2014/main" val="1905997869"/>
                    </a:ext>
                  </a:extLst>
                </a:gridCol>
              </a:tblGrid>
              <a:tr h="0">
                <a:tc>
                  <a:txBody>
                    <a:bodyPr/>
                    <a:lstStyle/>
                    <a:p>
                      <a:pPr algn="r" fontAlgn="ctr"/>
                      <a:r>
                        <a:rPr lang="en-US" b="1">
                          <a:effectLst/>
                        </a:rPr>
                        <a:t>Booster_Version</a:t>
                      </a:r>
                    </a:p>
                  </a:txBody>
                  <a:tcPr anchor="ctr">
                    <a:lnL>
                      <a:noFill/>
                    </a:lnL>
                    <a:lnR>
                      <a:noFill/>
                    </a:lnR>
                    <a:lnT>
                      <a:noFill/>
                    </a:lnT>
                    <a:lnB>
                      <a:noFill/>
                    </a:lnB>
                    <a:solidFill>
                      <a:srgbClr val="FFFFFF"/>
                    </a:solidFill>
                  </a:tcPr>
                </a:tc>
                <a:tc>
                  <a:txBody>
                    <a:bodyPr/>
                    <a:lstStyle/>
                    <a:p>
                      <a:pPr algn="r" fontAlgn="ctr"/>
                      <a:r>
                        <a:rPr lang="en-US" b="1">
                          <a:effectLst/>
                        </a:rPr>
                        <a:t>PAYLOAD_MASS__KG_</a:t>
                      </a:r>
                    </a:p>
                  </a:txBody>
                  <a:tcPr anchor="ctr">
                    <a:lnL>
                      <a:noFill/>
                    </a:lnL>
                    <a:lnR>
                      <a:noFill/>
                    </a:lnR>
                    <a:lnT>
                      <a:noFill/>
                    </a:lnT>
                    <a:lnB>
                      <a:noFill/>
                    </a:lnB>
                    <a:solidFill>
                      <a:srgbClr val="FFFFFF"/>
                    </a:solidFill>
                  </a:tcPr>
                </a:tc>
                <a:extLst>
                  <a:ext uri="{0D108BD9-81ED-4DB2-BD59-A6C34878D82A}">
                    <a16:rowId xmlns:a16="http://schemas.microsoft.com/office/drawing/2014/main" val="284610631"/>
                  </a:ext>
                </a:extLst>
              </a:tr>
              <a:tr h="0">
                <a:tc>
                  <a:txBody>
                    <a:bodyPr/>
                    <a:lstStyle/>
                    <a:p>
                      <a:pPr algn="r" fontAlgn="ctr"/>
                      <a:r>
                        <a:rPr lang="en-US">
                          <a:effectLst/>
                        </a:rPr>
                        <a:t>F9 FT B1022</a:t>
                      </a:r>
                    </a:p>
                  </a:txBody>
                  <a:tcPr anchor="ctr">
                    <a:lnL>
                      <a:noFill/>
                    </a:lnL>
                    <a:lnR>
                      <a:noFill/>
                    </a:lnR>
                    <a:lnT>
                      <a:noFill/>
                    </a:lnT>
                    <a:lnB>
                      <a:noFill/>
                    </a:lnB>
                    <a:solidFill>
                      <a:srgbClr val="FFFFFF"/>
                    </a:solidFill>
                  </a:tcPr>
                </a:tc>
                <a:tc>
                  <a:txBody>
                    <a:bodyPr/>
                    <a:lstStyle/>
                    <a:p>
                      <a:pPr algn="r" fontAlgn="ctr"/>
                      <a:r>
                        <a:rPr lang="en-US">
                          <a:effectLst/>
                        </a:rPr>
                        <a:t>4696</a:t>
                      </a:r>
                    </a:p>
                  </a:txBody>
                  <a:tcPr anchor="ctr">
                    <a:lnL>
                      <a:noFill/>
                    </a:lnL>
                    <a:lnR>
                      <a:noFill/>
                    </a:lnR>
                    <a:lnT>
                      <a:noFill/>
                    </a:lnT>
                    <a:lnB>
                      <a:noFill/>
                    </a:lnB>
                    <a:solidFill>
                      <a:srgbClr val="FFFFFF"/>
                    </a:solidFill>
                  </a:tcPr>
                </a:tc>
                <a:extLst>
                  <a:ext uri="{0D108BD9-81ED-4DB2-BD59-A6C34878D82A}">
                    <a16:rowId xmlns:a16="http://schemas.microsoft.com/office/drawing/2014/main" val="4152005885"/>
                  </a:ext>
                </a:extLst>
              </a:tr>
              <a:tr h="0">
                <a:tc>
                  <a:txBody>
                    <a:bodyPr/>
                    <a:lstStyle/>
                    <a:p>
                      <a:pPr algn="r" fontAlgn="ctr"/>
                      <a:r>
                        <a:rPr lang="en-US" dirty="0">
                          <a:effectLst/>
                        </a:rPr>
                        <a:t>F9 FT B1026</a:t>
                      </a:r>
                    </a:p>
                  </a:txBody>
                  <a:tcPr anchor="ctr">
                    <a:lnL>
                      <a:noFill/>
                    </a:lnL>
                    <a:lnR>
                      <a:noFill/>
                    </a:lnR>
                    <a:lnT>
                      <a:noFill/>
                    </a:lnT>
                    <a:lnB>
                      <a:noFill/>
                    </a:lnB>
                    <a:solidFill>
                      <a:srgbClr val="FFFFFF"/>
                    </a:solidFill>
                  </a:tcPr>
                </a:tc>
                <a:tc>
                  <a:txBody>
                    <a:bodyPr/>
                    <a:lstStyle/>
                    <a:p>
                      <a:pPr algn="r" fontAlgn="ctr"/>
                      <a:r>
                        <a:rPr lang="en-US">
                          <a:effectLst/>
                        </a:rPr>
                        <a:t>4600</a:t>
                      </a:r>
                    </a:p>
                  </a:txBody>
                  <a:tcPr anchor="ctr">
                    <a:lnL>
                      <a:noFill/>
                    </a:lnL>
                    <a:lnR>
                      <a:noFill/>
                    </a:lnR>
                    <a:lnT>
                      <a:noFill/>
                    </a:lnT>
                    <a:lnB>
                      <a:noFill/>
                    </a:lnB>
                    <a:solidFill>
                      <a:srgbClr val="FFFFFF"/>
                    </a:solidFill>
                  </a:tcPr>
                </a:tc>
                <a:extLst>
                  <a:ext uri="{0D108BD9-81ED-4DB2-BD59-A6C34878D82A}">
                    <a16:rowId xmlns:a16="http://schemas.microsoft.com/office/drawing/2014/main" val="480219706"/>
                  </a:ext>
                </a:extLst>
              </a:tr>
              <a:tr h="0">
                <a:tc>
                  <a:txBody>
                    <a:bodyPr/>
                    <a:lstStyle/>
                    <a:p>
                      <a:pPr algn="r" fontAlgn="ctr"/>
                      <a:r>
                        <a:rPr lang="en-US">
                          <a:effectLst/>
                        </a:rPr>
                        <a:t>F9 FT B1021.2</a:t>
                      </a:r>
                    </a:p>
                  </a:txBody>
                  <a:tcPr anchor="ctr">
                    <a:lnL>
                      <a:noFill/>
                    </a:lnL>
                    <a:lnR>
                      <a:noFill/>
                    </a:lnR>
                    <a:lnT>
                      <a:noFill/>
                    </a:lnT>
                    <a:lnB>
                      <a:noFill/>
                    </a:lnB>
                    <a:solidFill>
                      <a:srgbClr val="FFFFFF"/>
                    </a:solidFill>
                  </a:tcPr>
                </a:tc>
                <a:tc>
                  <a:txBody>
                    <a:bodyPr/>
                    <a:lstStyle/>
                    <a:p>
                      <a:pPr algn="r" fontAlgn="ctr"/>
                      <a:r>
                        <a:rPr lang="en-US">
                          <a:effectLst/>
                        </a:rPr>
                        <a:t>5300</a:t>
                      </a:r>
                    </a:p>
                  </a:txBody>
                  <a:tcPr anchor="ctr">
                    <a:lnL>
                      <a:noFill/>
                    </a:lnL>
                    <a:lnR>
                      <a:noFill/>
                    </a:lnR>
                    <a:lnT>
                      <a:noFill/>
                    </a:lnT>
                    <a:lnB>
                      <a:noFill/>
                    </a:lnB>
                    <a:solidFill>
                      <a:srgbClr val="FFFFFF"/>
                    </a:solidFill>
                  </a:tcPr>
                </a:tc>
                <a:extLst>
                  <a:ext uri="{0D108BD9-81ED-4DB2-BD59-A6C34878D82A}">
                    <a16:rowId xmlns:a16="http://schemas.microsoft.com/office/drawing/2014/main" val="2424069041"/>
                  </a:ext>
                </a:extLst>
              </a:tr>
              <a:tr h="0">
                <a:tc>
                  <a:txBody>
                    <a:bodyPr/>
                    <a:lstStyle/>
                    <a:p>
                      <a:pPr algn="r" fontAlgn="ctr"/>
                      <a:r>
                        <a:rPr lang="en-US">
                          <a:effectLst/>
                        </a:rPr>
                        <a:t>F9 FT B1031.2</a:t>
                      </a:r>
                    </a:p>
                  </a:txBody>
                  <a:tcPr anchor="ctr">
                    <a:lnL>
                      <a:noFill/>
                    </a:lnL>
                    <a:lnR>
                      <a:noFill/>
                    </a:lnR>
                    <a:lnT>
                      <a:noFill/>
                    </a:lnT>
                    <a:lnB>
                      <a:noFill/>
                    </a:lnB>
                    <a:solidFill>
                      <a:srgbClr val="FFFFFF"/>
                    </a:solidFill>
                  </a:tcPr>
                </a:tc>
                <a:tc>
                  <a:txBody>
                    <a:bodyPr/>
                    <a:lstStyle/>
                    <a:p>
                      <a:pPr algn="r" fontAlgn="ctr"/>
                      <a:r>
                        <a:rPr lang="en-US" dirty="0">
                          <a:effectLst/>
                        </a:rPr>
                        <a:t>5200</a:t>
                      </a:r>
                    </a:p>
                  </a:txBody>
                  <a:tcPr anchor="ctr">
                    <a:lnL>
                      <a:noFill/>
                    </a:lnL>
                    <a:lnR>
                      <a:noFill/>
                    </a:lnR>
                    <a:lnT>
                      <a:noFill/>
                    </a:lnT>
                    <a:lnB>
                      <a:noFill/>
                    </a:lnB>
                    <a:solidFill>
                      <a:srgbClr val="FFFFFF"/>
                    </a:solidFill>
                  </a:tcPr>
                </a:tc>
                <a:extLst>
                  <a:ext uri="{0D108BD9-81ED-4DB2-BD59-A6C34878D82A}">
                    <a16:rowId xmlns:a16="http://schemas.microsoft.com/office/drawing/2014/main" val="1294728751"/>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56656"/>
            <a:ext cx="10100983" cy="504008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200" b="1" dirty="0">
                <a:solidFill>
                  <a:schemeClr val="tx1"/>
                </a:solidFill>
                <a:latin typeface="Arial" panose="020B0604020202020204" pitchFamily="34" charset="0"/>
                <a:cs typeface="Arial" panose="020B0604020202020204" pitchFamily="34" charset="0"/>
              </a:rPr>
              <a:t>Summary of methodologies</a:t>
            </a:r>
          </a:p>
          <a:p>
            <a:pPr>
              <a:lnSpc>
                <a:spcPct val="100000"/>
              </a:lnSpc>
              <a:spcBef>
                <a:spcPts val="1400"/>
              </a:spcBef>
            </a:pPr>
            <a:r>
              <a:rPr lang="en-US" sz="1200" dirty="0">
                <a:solidFill>
                  <a:schemeClr val="tx1"/>
                </a:solidFill>
                <a:latin typeface="Arial" panose="020B0604020202020204" pitchFamily="34" charset="0"/>
                <a:cs typeface="Arial" panose="020B0604020202020204" pitchFamily="34" charset="0"/>
              </a:rPr>
              <a:t>Data collection via API </a:t>
            </a:r>
          </a:p>
          <a:p>
            <a:pPr>
              <a:lnSpc>
                <a:spcPct val="100000"/>
              </a:lnSpc>
              <a:spcBef>
                <a:spcPts val="1400"/>
              </a:spcBef>
            </a:pPr>
            <a:r>
              <a:rPr lang="en-US" sz="1200" dirty="0">
                <a:solidFill>
                  <a:schemeClr val="tx1"/>
                </a:solidFill>
                <a:latin typeface="Arial" panose="020B0604020202020204" pitchFamily="34" charset="0"/>
                <a:cs typeface="Arial" panose="020B0604020202020204" pitchFamily="34" charset="0"/>
              </a:rPr>
              <a:t>Data collection with Web Scraping </a:t>
            </a:r>
          </a:p>
          <a:p>
            <a:pPr>
              <a:lnSpc>
                <a:spcPct val="100000"/>
              </a:lnSpc>
              <a:spcBef>
                <a:spcPts val="1400"/>
              </a:spcBef>
            </a:pPr>
            <a:r>
              <a:rPr lang="en-US" sz="1200" dirty="0">
                <a:solidFill>
                  <a:schemeClr val="tx1"/>
                </a:solidFill>
                <a:latin typeface="Arial" panose="020B0604020202020204" pitchFamily="34" charset="0"/>
                <a:cs typeface="Arial" panose="020B0604020202020204" pitchFamily="34" charset="0"/>
              </a:rPr>
              <a:t>Data wrangling o Exploratory Data Analysis with SQL </a:t>
            </a:r>
          </a:p>
          <a:p>
            <a:pPr>
              <a:lnSpc>
                <a:spcPct val="100000"/>
              </a:lnSpc>
              <a:spcBef>
                <a:spcPts val="1400"/>
              </a:spcBef>
            </a:pPr>
            <a:r>
              <a:rPr lang="en-US" sz="1200" dirty="0">
                <a:solidFill>
                  <a:schemeClr val="tx1"/>
                </a:solidFill>
                <a:latin typeface="Arial" panose="020B0604020202020204" pitchFamily="34" charset="0"/>
                <a:cs typeface="Arial" panose="020B0604020202020204" pitchFamily="34" charset="0"/>
              </a:rPr>
              <a:t>Interactive Visual Analytics with Folium </a:t>
            </a:r>
          </a:p>
          <a:p>
            <a:pPr>
              <a:lnSpc>
                <a:spcPct val="100000"/>
              </a:lnSpc>
              <a:spcBef>
                <a:spcPts val="1400"/>
              </a:spcBef>
            </a:pPr>
            <a:r>
              <a:rPr lang="en-US" sz="1200" dirty="0">
                <a:solidFill>
                  <a:schemeClr val="tx1"/>
                </a:solidFill>
                <a:latin typeface="Arial" panose="020B0604020202020204" pitchFamily="34" charset="0"/>
                <a:cs typeface="Arial" panose="020B0604020202020204" pitchFamily="34" charset="0"/>
              </a:rPr>
              <a:t>Interactive Dashboard with </a:t>
            </a:r>
            <a:r>
              <a:rPr lang="en-US" sz="1200" dirty="0" err="1">
                <a:solidFill>
                  <a:schemeClr val="tx1"/>
                </a:solidFill>
                <a:latin typeface="Arial" panose="020B0604020202020204" pitchFamily="34" charset="0"/>
                <a:cs typeface="Arial" panose="020B0604020202020204" pitchFamily="34" charset="0"/>
              </a:rPr>
              <a:t>Plotly</a:t>
            </a:r>
            <a:r>
              <a:rPr lang="en-US" sz="1200" dirty="0">
                <a:solidFill>
                  <a:schemeClr val="tx1"/>
                </a:solidFill>
                <a:latin typeface="Arial" panose="020B0604020202020204" pitchFamily="34" charset="0"/>
                <a:cs typeface="Arial" panose="020B0604020202020204" pitchFamily="34" charset="0"/>
              </a:rPr>
              <a:t> Dash </a:t>
            </a:r>
          </a:p>
          <a:p>
            <a:pPr>
              <a:lnSpc>
                <a:spcPct val="100000"/>
              </a:lnSpc>
              <a:spcBef>
                <a:spcPts val="1400"/>
              </a:spcBef>
            </a:pPr>
            <a:r>
              <a:rPr lang="en-US" sz="1200" dirty="0">
                <a:solidFill>
                  <a:schemeClr val="tx1"/>
                </a:solidFill>
                <a:latin typeface="Arial" panose="020B0604020202020204" pitchFamily="34" charset="0"/>
                <a:cs typeface="Arial" panose="020B0604020202020204" pitchFamily="34" charset="0"/>
              </a:rPr>
              <a:t>Machine Learning Prediction</a:t>
            </a:r>
          </a:p>
          <a:p>
            <a:pPr>
              <a:lnSpc>
                <a:spcPct val="100000"/>
              </a:lnSpc>
              <a:spcBef>
                <a:spcPts val="1400"/>
              </a:spcBef>
            </a:pPr>
            <a:r>
              <a:rPr lang="en-US" sz="1200" b="1" dirty="0">
                <a:solidFill>
                  <a:schemeClr val="tx1"/>
                </a:solidFill>
                <a:latin typeface="Arial" panose="020B0604020202020204" pitchFamily="34" charset="0"/>
                <a:cs typeface="Arial" panose="020B0604020202020204" pitchFamily="34" charset="0"/>
              </a:rPr>
              <a:t>Summary of all results</a:t>
            </a:r>
          </a:p>
          <a:p>
            <a:pPr>
              <a:lnSpc>
                <a:spcPct val="100000"/>
              </a:lnSpc>
              <a:spcBef>
                <a:spcPts val="1400"/>
              </a:spcBef>
            </a:pPr>
            <a:r>
              <a:rPr lang="en-US" sz="1200" dirty="0">
                <a:solidFill>
                  <a:schemeClr val="tx1"/>
                </a:solidFill>
                <a:latin typeface="Arial" panose="020B0604020202020204" pitchFamily="34" charset="0"/>
                <a:cs typeface="Arial" panose="020B0604020202020204" pitchFamily="34" charset="0"/>
              </a:rPr>
              <a:t>Success Rate over Time: An improvement in success rate was observed over time. </a:t>
            </a:r>
          </a:p>
          <a:p>
            <a:pPr>
              <a:lnSpc>
                <a:spcPct val="100000"/>
              </a:lnSpc>
              <a:spcBef>
                <a:spcPts val="1400"/>
              </a:spcBef>
            </a:pPr>
            <a:r>
              <a:rPr lang="en-US" sz="1200" dirty="0">
                <a:solidFill>
                  <a:schemeClr val="tx1"/>
                </a:solidFill>
                <a:latin typeface="Arial" panose="020B0604020202020204" pitchFamily="34" charset="0"/>
                <a:cs typeface="Arial" panose="020B0604020202020204" pitchFamily="34" charset="0"/>
              </a:rPr>
              <a:t>Success Rate by Launch Site: KSC LC-40A shows the highest success rate of all launch sites. </a:t>
            </a:r>
          </a:p>
          <a:p>
            <a:pPr>
              <a:lnSpc>
                <a:spcPct val="100000"/>
              </a:lnSpc>
              <a:spcBef>
                <a:spcPts val="1400"/>
              </a:spcBef>
            </a:pPr>
            <a:r>
              <a:rPr lang="en-US" sz="1200" dirty="0">
                <a:solidFill>
                  <a:schemeClr val="tx1"/>
                </a:solidFill>
                <a:latin typeface="Arial" panose="020B0604020202020204" pitchFamily="34" charset="0"/>
                <a:cs typeface="Arial" panose="020B0604020202020204" pitchFamily="34" charset="0"/>
              </a:rPr>
              <a:t>Payload: Heavier payloads have a high failure rate early on with a significant improvement over time.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101921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sqlSELECT</a:t>
            </a:r>
            <a:r>
              <a:rPr lang="en-US" sz="2200" dirty="0">
                <a:solidFill>
                  <a:schemeClr val="accent3">
                    <a:lumMod val="25000"/>
                  </a:schemeClr>
                </a:solidFill>
                <a:latin typeface="Abadi" panose="020B0604020104020204" pitchFamily="34" charset="0"/>
              </a:rPr>
              <a:t> CASE    WHEN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LIKE 'Success%' THEN 'Success'    WHEN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LIKE 'Failure%' THEN '</a:t>
            </a:r>
            <a:r>
              <a:rPr lang="en-US" sz="2200" dirty="0" err="1">
                <a:solidFill>
                  <a:schemeClr val="accent3">
                    <a:lumMod val="25000"/>
                  </a:schemeClr>
                </a:solidFill>
                <a:latin typeface="Abadi" panose="020B0604020104020204" pitchFamily="34" charset="0"/>
              </a:rPr>
              <a:t>Failure'END</a:t>
            </a:r>
            <a:r>
              <a:rPr lang="en-US" sz="2200" dirty="0">
                <a:solidFill>
                  <a:schemeClr val="accent3">
                    <a:lumMod val="25000"/>
                  </a:schemeClr>
                </a:solidFill>
                <a:latin typeface="Abadi" panose="020B0604020104020204" pitchFamily="34" charset="0"/>
              </a:rPr>
              <a:t> as </a:t>
            </a:r>
            <a:r>
              <a:rPr lang="en-US" sz="2200" dirty="0" err="1">
                <a:solidFill>
                  <a:schemeClr val="accent3">
                    <a:lumMod val="25000"/>
                  </a:schemeClr>
                </a:solidFill>
                <a:latin typeface="Abadi" panose="020B0604020104020204" pitchFamily="34" charset="0"/>
              </a:rPr>
              <a:t>Mission_Status,COUNT</a:t>
            </a:r>
            <a:r>
              <a:rPr lang="en-US" sz="2200" dirty="0">
                <a:solidFill>
                  <a:schemeClr val="accent3">
                    <a:lumMod val="25000"/>
                  </a:schemeClr>
                </a:solidFill>
                <a:latin typeface="Abadi" panose="020B0604020104020204" pitchFamily="34" charset="0"/>
              </a:rPr>
              <a:t>(*)FROM SPACEXTABLEGROUP BY </a:t>
            </a:r>
            <a:r>
              <a:rPr lang="en-US" sz="2200" dirty="0" err="1">
                <a:solidFill>
                  <a:schemeClr val="accent3">
                    <a:lumMod val="25000"/>
                  </a:schemeClr>
                </a:solidFill>
                <a:latin typeface="Abadi" panose="020B0604020104020204" pitchFamily="34" charset="0"/>
              </a:rPr>
              <a:t>Mission_Status</a:t>
            </a:r>
            <a:r>
              <a:rPr lang="en-US" sz="2200" dirty="0">
                <a:solidFill>
                  <a:schemeClr val="accent3">
                    <a:lumMod val="25000"/>
                  </a:schemeClr>
                </a:solidFill>
                <a:latin typeface="Abadi" panose="020B0604020104020204" pitchFamily="34" charset="0"/>
              </a:rPr>
              <a: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78CB62F4-E29D-18FD-160B-8B0C96AC5A52}"/>
              </a:ext>
            </a:extLst>
          </p:cNvPr>
          <p:cNvGraphicFramePr>
            <a:graphicFrameLocks noGrp="1"/>
          </p:cNvGraphicFramePr>
          <p:nvPr/>
        </p:nvGraphicFramePr>
        <p:xfrm>
          <a:off x="838200" y="3452654"/>
          <a:ext cx="10515600" cy="1097280"/>
        </p:xfrm>
        <a:graphic>
          <a:graphicData uri="http://schemas.openxmlformats.org/drawingml/2006/table">
            <a:tbl>
              <a:tblPr/>
              <a:tblGrid>
                <a:gridCol w="5257800">
                  <a:extLst>
                    <a:ext uri="{9D8B030D-6E8A-4147-A177-3AD203B41FA5}">
                      <a16:colId xmlns:a16="http://schemas.microsoft.com/office/drawing/2014/main" val="897204142"/>
                    </a:ext>
                  </a:extLst>
                </a:gridCol>
                <a:gridCol w="5257800">
                  <a:extLst>
                    <a:ext uri="{9D8B030D-6E8A-4147-A177-3AD203B41FA5}">
                      <a16:colId xmlns:a16="http://schemas.microsoft.com/office/drawing/2014/main" val="3605649215"/>
                    </a:ext>
                  </a:extLst>
                </a:gridCol>
              </a:tblGrid>
              <a:tr h="0">
                <a:tc>
                  <a:txBody>
                    <a:bodyPr/>
                    <a:lstStyle/>
                    <a:p>
                      <a:pPr algn="r" fontAlgn="ctr"/>
                      <a:r>
                        <a:rPr lang="en-US" b="1">
                          <a:effectLst/>
                        </a:rPr>
                        <a:t>Mission_Status</a:t>
                      </a:r>
                    </a:p>
                  </a:txBody>
                  <a:tcPr anchor="ctr">
                    <a:lnL>
                      <a:noFill/>
                    </a:lnL>
                    <a:lnR>
                      <a:noFill/>
                    </a:lnR>
                    <a:lnT>
                      <a:noFill/>
                    </a:lnT>
                    <a:lnB>
                      <a:noFill/>
                    </a:lnB>
                    <a:solidFill>
                      <a:srgbClr val="FFFFFF"/>
                    </a:solidFill>
                  </a:tcPr>
                </a:tc>
                <a:tc>
                  <a:txBody>
                    <a:bodyPr/>
                    <a:lstStyle/>
                    <a:p>
                      <a:pPr algn="r" fontAlgn="ctr"/>
                      <a:r>
                        <a:rPr lang="en-US" b="1">
                          <a:effectLst/>
                        </a:rPr>
                        <a:t>COUNT(*)</a:t>
                      </a:r>
                    </a:p>
                  </a:txBody>
                  <a:tcPr anchor="ctr">
                    <a:lnL>
                      <a:noFill/>
                    </a:lnL>
                    <a:lnR>
                      <a:noFill/>
                    </a:lnR>
                    <a:lnT>
                      <a:noFill/>
                    </a:lnT>
                    <a:lnB>
                      <a:noFill/>
                    </a:lnB>
                    <a:solidFill>
                      <a:srgbClr val="FFFFFF"/>
                    </a:solidFill>
                  </a:tcPr>
                </a:tc>
                <a:extLst>
                  <a:ext uri="{0D108BD9-81ED-4DB2-BD59-A6C34878D82A}">
                    <a16:rowId xmlns:a16="http://schemas.microsoft.com/office/drawing/2014/main" val="4173691055"/>
                  </a:ext>
                </a:extLst>
              </a:tr>
              <a:tr h="0">
                <a:tc>
                  <a:txBody>
                    <a:bodyPr/>
                    <a:lstStyle/>
                    <a:p>
                      <a:pPr algn="r" fontAlgn="ctr"/>
                      <a:r>
                        <a:rPr lang="en-US">
                          <a:effectLst/>
                        </a:rPr>
                        <a:t>Failure</a:t>
                      </a:r>
                    </a:p>
                  </a:txBody>
                  <a:tcPr anchor="ctr">
                    <a:lnL>
                      <a:noFill/>
                    </a:lnL>
                    <a:lnR>
                      <a:noFill/>
                    </a:lnR>
                    <a:lnT>
                      <a:noFill/>
                    </a:lnT>
                    <a:lnB>
                      <a:noFill/>
                    </a:lnB>
                    <a:solidFill>
                      <a:srgbClr val="FFFFFF"/>
                    </a:solidFill>
                  </a:tcPr>
                </a:tc>
                <a:tc>
                  <a:txBody>
                    <a:bodyPr/>
                    <a:lstStyle/>
                    <a:p>
                      <a:pPr algn="r" fontAlgn="ctr"/>
                      <a:r>
                        <a:rPr lang="en-US">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424997257"/>
                  </a:ext>
                </a:extLst>
              </a:tr>
              <a:tr h="0">
                <a:tc>
                  <a:txBody>
                    <a:bodyPr/>
                    <a:lstStyle/>
                    <a:p>
                      <a:pPr algn="r" fontAlgn="ctr"/>
                      <a:r>
                        <a:rPr lang="en-US">
                          <a:effectLst/>
                        </a:rPr>
                        <a:t>Success</a:t>
                      </a:r>
                    </a:p>
                  </a:txBody>
                  <a:tcPr anchor="ctr">
                    <a:lnL>
                      <a:noFill/>
                    </a:lnL>
                    <a:lnR>
                      <a:noFill/>
                    </a:lnR>
                    <a:lnT>
                      <a:noFill/>
                    </a:lnT>
                    <a:lnB>
                      <a:noFill/>
                    </a:lnB>
                    <a:solidFill>
                      <a:srgbClr val="FFFFFF"/>
                    </a:solidFill>
                  </a:tcPr>
                </a:tc>
                <a:tc>
                  <a:txBody>
                    <a:bodyPr/>
                    <a:lstStyle/>
                    <a:p>
                      <a:pPr algn="r" fontAlgn="ctr"/>
                      <a:r>
                        <a:rPr lang="en-US" dirty="0">
                          <a:effectLst/>
                        </a:rPr>
                        <a:t>100</a:t>
                      </a:r>
                    </a:p>
                  </a:txBody>
                  <a:tcPr anchor="ctr">
                    <a:lnL>
                      <a:noFill/>
                    </a:lnL>
                    <a:lnR>
                      <a:noFill/>
                    </a:lnR>
                    <a:lnT>
                      <a:noFill/>
                    </a:lnT>
                    <a:lnB>
                      <a:noFill/>
                    </a:lnB>
                    <a:solidFill>
                      <a:srgbClr val="FFFFFF"/>
                    </a:solidFill>
                  </a:tcPr>
                </a:tc>
                <a:extLst>
                  <a:ext uri="{0D108BD9-81ED-4DB2-BD59-A6C34878D82A}">
                    <a16:rowId xmlns:a16="http://schemas.microsoft.com/office/drawing/2014/main" val="2761556609"/>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60714"/>
            <a:ext cx="9745589" cy="611777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sqlSELECT</a:t>
            </a:r>
            <a:r>
              <a:rPr lang="en-US" sz="2200" dirty="0">
                <a:solidFill>
                  <a:schemeClr val="accent3">
                    <a:lumMod val="25000"/>
                  </a:schemeClr>
                </a:solidFill>
                <a:latin typeface="Abadi" panose="020B0604020104020204" pitchFamily="34" charset="0"/>
              </a:rPr>
              <a:t> DISTINCT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PAYLOAD_MASS__KG_     FROM SPACEXTABLE     WHERE PAYLOAD_MASS__KG_ = (SELECT MAX(PAYLOAD_MASS__KG_) FROM SPACEXTABLE)    ORDER BY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1"/>
            <a:ext cx="10515600" cy="441064"/>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D0BFCCDC-F5BA-6632-D0AE-FF674EBFD6F8}"/>
              </a:ext>
            </a:extLst>
          </p:cNvPr>
          <p:cNvGraphicFramePr>
            <a:graphicFrameLocks noGrp="1"/>
          </p:cNvGraphicFramePr>
          <p:nvPr>
            <p:extLst>
              <p:ext uri="{D42A27DB-BD31-4B8C-83A1-F6EECF244321}">
                <p14:modId xmlns:p14="http://schemas.microsoft.com/office/powerpoint/2010/main" val="2516949809"/>
              </p:ext>
            </p:extLst>
          </p:nvPr>
        </p:nvGraphicFramePr>
        <p:xfrm>
          <a:off x="3287486" y="2600240"/>
          <a:ext cx="6411686" cy="4257760"/>
        </p:xfrm>
        <a:graphic>
          <a:graphicData uri="http://schemas.openxmlformats.org/drawingml/2006/table">
            <a:tbl>
              <a:tblPr/>
              <a:tblGrid>
                <a:gridCol w="3205843">
                  <a:extLst>
                    <a:ext uri="{9D8B030D-6E8A-4147-A177-3AD203B41FA5}">
                      <a16:colId xmlns:a16="http://schemas.microsoft.com/office/drawing/2014/main" val="4004369808"/>
                    </a:ext>
                  </a:extLst>
                </a:gridCol>
                <a:gridCol w="3205843">
                  <a:extLst>
                    <a:ext uri="{9D8B030D-6E8A-4147-A177-3AD203B41FA5}">
                      <a16:colId xmlns:a16="http://schemas.microsoft.com/office/drawing/2014/main" val="3992990338"/>
                    </a:ext>
                  </a:extLst>
                </a:gridCol>
              </a:tblGrid>
              <a:tr h="244688">
                <a:tc>
                  <a:txBody>
                    <a:bodyPr/>
                    <a:lstStyle/>
                    <a:p>
                      <a:pPr algn="r" fontAlgn="ctr"/>
                      <a:r>
                        <a:rPr lang="en-US" sz="1600" b="1">
                          <a:effectLst/>
                        </a:rPr>
                        <a:t>Booster_Version</a:t>
                      </a:r>
                    </a:p>
                  </a:txBody>
                  <a:tcPr marL="83680" marR="83680" marT="41840" marB="41840" anchor="ctr">
                    <a:lnL>
                      <a:noFill/>
                    </a:lnL>
                    <a:lnR>
                      <a:noFill/>
                    </a:lnR>
                    <a:lnT>
                      <a:noFill/>
                    </a:lnT>
                    <a:lnB>
                      <a:noFill/>
                    </a:lnB>
                    <a:solidFill>
                      <a:srgbClr val="FFFFFF"/>
                    </a:solidFill>
                  </a:tcPr>
                </a:tc>
                <a:tc>
                  <a:txBody>
                    <a:bodyPr/>
                    <a:lstStyle/>
                    <a:p>
                      <a:pPr algn="r" fontAlgn="ctr"/>
                      <a:r>
                        <a:rPr lang="en-US" sz="1600" b="1">
                          <a:effectLst/>
                        </a:rPr>
                        <a:t>PAYLOAD_MASS__KG_</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592425009"/>
                  </a:ext>
                </a:extLst>
              </a:tr>
              <a:tr h="244688">
                <a:tc>
                  <a:txBody>
                    <a:bodyPr/>
                    <a:lstStyle/>
                    <a:p>
                      <a:pPr algn="r" fontAlgn="ctr"/>
                      <a:r>
                        <a:rPr lang="en-US" sz="1600">
                          <a:effectLst/>
                        </a:rPr>
                        <a:t>F9 B5 B1048.4</a:t>
                      </a:r>
                    </a:p>
                  </a:txBody>
                  <a:tcPr marL="83680" marR="83680" marT="41840" marB="41840" anchor="ctr">
                    <a:lnL>
                      <a:noFill/>
                    </a:lnL>
                    <a:lnR>
                      <a:noFill/>
                    </a:lnR>
                    <a:lnT>
                      <a:noFill/>
                    </a:lnT>
                    <a:lnB>
                      <a:noFill/>
                    </a:lnB>
                    <a:solidFill>
                      <a:srgbClr val="FFFFFF"/>
                    </a:solidFill>
                  </a:tcPr>
                </a:tc>
                <a:tc>
                  <a:txBody>
                    <a:bodyPr/>
                    <a:lstStyle/>
                    <a:p>
                      <a:pPr algn="r" fontAlgn="ctr"/>
                      <a:r>
                        <a:rPr lang="en-US" sz="160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914173656"/>
                  </a:ext>
                </a:extLst>
              </a:tr>
              <a:tr h="0">
                <a:tc>
                  <a:txBody>
                    <a:bodyPr/>
                    <a:lstStyle/>
                    <a:p>
                      <a:pPr algn="r" fontAlgn="ctr"/>
                      <a:r>
                        <a:rPr lang="en-US" sz="1600" dirty="0">
                          <a:effectLst/>
                        </a:rPr>
                        <a:t>F9 B5 B1048.5</a:t>
                      </a:r>
                    </a:p>
                  </a:txBody>
                  <a:tcPr marL="83680" marR="83680" marT="41840" marB="41840" anchor="ctr">
                    <a:lnL>
                      <a:noFill/>
                    </a:lnL>
                    <a:lnR>
                      <a:noFill/>
                    </a:lnR>
                    <a:lnT>
                      <a:noFill/>
                    </a:lnT>
                    <a:lnB>
                      <a:noFill/>
                    </a:lnB>
                    <a:solidFill>
                      <a:srgbClr val="FFFFFF"/>
                    </a:solidFill>
                  </a:tcPr>
                </a:tc>
                <a:tc>
                  <a:txBody>
                    <a:bodyPr/>
                    <a:lstStyle/>
                    <a:p>
                      <a:pPr algn="r" fontAlgn="ctr"/>
                      <a:r>
                        <a:rPr lang="en-US" sz="160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946674544"/>
                  </a:ext>
                </a:extLst>
              </a:tr>
              <a:tr h="244688">
                <a:tc>
                  <a:txBody>
                    <a:bodyPr/>
                    <a:lstStyle/>
                    <a:p>
                      <a:pPr algn="r" fontAlgn="ctr"/>
                      <a:r>
                        <a:rPr lang="en-US" sz="1600">
                          <a:effectLst/>
                        </a:rPr>
                        <a:t>F9 B5 B1049.4</a:t>
                      </a:r>
                    </a:p>
                  </a:txBody>
                  <a:tcPr marL="83680" marR="83680" marT="41840" marB="41840" anchor="ctr">
                    <a:lnL>
                      <a:noFill/>
                    </a:lnL>
                    <a:lnR>
                      <a:noFill/>
                    </a:lnR>
                    <a:lnT>
                      <a:noFill/>
                    </a:lnT>
                    <a:lnB>
                      <a:noFill/>
                    </a:lnB>
                    <a:solidFill>
                      <a:srgbClr val="FFFFFF"/>
                    </a:solidFill>
                  </a:tcPr>
                </a:tc>
                <a:tc>
                  <a:txBody>
                    <a:bodyPr/>
                    <a:lstStyle/>
                    <a:p>
                      <a:pPr algn="r" fontAlgn="ctr"/>
                      <a:r>
                        <a:rPr lang="en-US" sz="160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290121376"/>
                  </a:ext>
                </a:extLst>
              </a:tr>
              <a:tr h="244688">
                <a:tc>
                  <a:txBody>
                    <a:bodyPr/>
                    <a:lstStyle/>
                    <a:p>
                      <a:pPr algn="r" fontAlgn="ctr"/>
                      <a:r>
                        <a:rPr lang="en-US" sz="1600" dirty="0">
                          <a:effectLst/>
                        </a:rPr>
                        <a:t>F9 B5 B1049.5</a:t>
                      </a:r>
                    </a:p>
                  </a:txBody>
                  <a:tcPr marL="83680" marR="83680" marT="41840" marB="41840" anchor="ctr">
                    <a:lnL>
                      <a:noFill/>
                    </a:lnL>
                    <a:lnR>
                      <a:noFill/>
                    </a:lnR>
                    <a:lnT>
                      <a:noFill/>
                    </a:lnT>
                    <a:lnB>
                      <a:noFill/>
                    </a:lnB>
                    <a:solidFill>
                      <a:srgbClr val="FFFFFF"/>
                    </a:solidFill>
                  </a:tcPr>
                </a:tc>
                <a:tc>
                  <a:txBody>
                    <a:bodyPr/>
                    <a:lstStyle/>
                    <a:p>
                      <a:pPr algn="r" fontAlgn="ctr"/>
                      <a:r>
                        <a:rPr lang="en-US" sz="160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742040070"/>
                  </a:ext>
                </a:extLst>
              </a:tr>
              <a:tr h="244688">
                <a:tc>
                  <a:txBody>
                    <a:bodyPr/>
                    <a:lstStyle/>
                    <a:p>
                      <a:pPr algn="r" fontAlgn="ctr"/>
                      <a:r>
                        <a:rPr lang="en-US" sz="1600">
                          <a:effectLst/>
                        </a:rPr>
                        <a:t>F9 B5 B1049.7</a:t>
                      </a:r>
                    </a:p>
                  </a:txBody>
                  <a:tcPr marL="83680" marR="83680" marT="41840" marB="41840" anchor="ctr">
                    <a:lnL>
                      <a:noFill/>
                    </a:lnL>
                    <a:lnR>
                      <a:noFill/>
                    </a:lnR>
                    <a:lnT>
                      <a:noFill/>
                    </a:lnT>
                    <a:lnB>
                      <a:noFill/>
                    </a:lnB>
                    <a:solidFill>
                      <a:srgbClr val="FFFFFF"/>
                    </a:solidFill>
                  </a:tcPr>
                </a:tc>
                <a:tc>
                  <a:txBody>
                    <a:bodyPr/>
                    <a:lstStyle/>
                    <a:p>
                      <a:pPr algn="r" fontAlgn="ctr"/>
                      <a:r>
                        <a:rPr lang="en-US" sz="160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914285633"/>
                  </a:ext>
                </a:extLst>
              </a:tr>
              <a:tr h="244688">
                <a:tc>
                  <a:txBody>
                    <a:bodyPr/>
                    <a:lstStyle/>
                    <a:p>
                      <a:pPr algn="r" fontAlgn="ctr"/>
                      <a:r>
                        <a:rPr lang="en-US" sz="1600">
                          <a:effectLst/>
                        </a:rPr>
                        <a:t>F9 B5 B1051.3</a:t>
                      </a:r>
                    </a:p>
                  </a:txBody>
                  <a:tcPr marL="83680" marR="83680" marT="41840" marB="41840" anchor="ctr">
                    <a:lnL>
                      <a:noFill/>
                    </a:lnL>
                    <a:lnR>
                      <a:noFill/>
                    </a:lnR>
                    <a:lnT>
                      <a:noFill/>
                    </a:lnT>
                    <a:lnB>
                      <a:noFill/>
                    </a:lnB>
                    <a:solidFill>
                      <a:srgbClr val="FFFFFF"/>
                    </a:solidFill>
                  </a:tcPr>
                </a:tc>
                <a:tc>
                  <a:txBody>
                    <a:bodyPr/>
                    <a:lstStyle/>
                    <a:p>
                      <a:pPr algn="r" fontAlgn="ctr"/>
                      <a:r>
                        <a:rPr lang="en-US" sz="1600" dirty="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57385599"/>
                  </a:ext>
                </a:extLst>
              </a:tr>
              <a:tr h="244688">
                <a:tc>
                  <a:txBody>
                    <a:bodyPr/>
                    <a:lstStyle/>
                    <a:p>
                      <a:pPr algn="r" fontAlgn="ctr"/>
                      <a:r>
                        <a:rPr lang="en-US" sz="1600">
                          <a:effectLst/>
                        </a:rPr>
                        <a:t>F9 B5 B1051.4</a:t>
                      </a:r>
                    </a:p>
                  </a:txBody>
                  <a:tcPr marL="83680" marR="83680" marT="41840" marB="41840" anchor="ctr">
                    <a:lnL>
                      <a:noFill/>
                    </a:lnL>
                    <a:lnR>
                      <a:noFill/>
                    </a:lnR>
                    <a:lnT>
                      <a:noFill/>
                    </a:lnT>
                    <a:lnB>
                      <a:noFill/>
                    </a:lnB>
                    <a:solidFill>
                      <a:srgbClr val="FFFFFF"/>
                    </a:solidFill>
                  </a:tcPr>
                </a:tc>
                <a:tc>
                  <a:txBody>
                    <a:bodyPr/>
                    <a:lstStyle/>
                    <a:p>
                      <a:pPr algn="r" fontAlgn="ctr"/>
                      <a:r>
                        <a:rPr lang="en-US" sz="160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64566919"/>
                  </a:ext>
                </a:extLst>
              </a:tr>
              <a:tr h="244688">
                <a:tc>
                  <a:txBody>
                    <a:bodyPr/>
                    <a:lstStyle/>
                    <a:p>
                      <a:pPr algn="r" fontAlgn="ctr"/>
                      <a:r>
                        <a:rPr lang="en-US" sz="1600">
                          <a:effectLst/>
                        </a:rPr>
                        <a:t>F9 B5 B1051.6</a:t>
                      </a:r>
                    </a:p>
                  </a:txBody>
                  <a:tcPr marL="83680" marR="83680" marT="41840" marB="41840" anchor="ctr">
                    <a:lnL>
                      <a:noFill/>
                    </a:lnL>
                    <a:lnR>
                      <a:noFill/>
                    </a:lnR>
                    <a:lnT>
                      <a:noFill/>
                    </a:lnT>
                    <a:lnB>
                      <a:noFill/>
                    </a:lnB>
                    <a:solidFill>
                      <a:srgbClr val="FFFFFF"/>
                    </a:solidFill>
                  </a:tcPr>
                </a:tc>
                <a:tc>
                  <a:txBody>
                    <a:bodyPr/>
                    <a:lstStyle/>
                    <a:p>
                      <a:pPr algn="r" fontAlgn="ctr"/>
                      <a:r>
                        <a:rPr lang="en-US" sz="1600" dirty="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368614269"/>
                  </a:ext>
                </a:extLst>
              </a:tr>
              <a:tr h="244688">
                <a:tc>
                  <a:txBody>
                    <a:bodyPr/>
                    <a:lstStyle/>
                    <a:p>
                      <a:pPr algn="r" fontAlgn="ctr"/>
                      <a:r>
                        <a:rPr lang="en-US" sz="1600">
                          <a:effectLst/>
                        </a:rPr>
                        <a:t>F9 B5 B1056.4</a:t>
                      </a:r>
                    </a:p>
                  </a:txBody>
                  <a:tcPr marL="83680" marR="83680" marT="41840" marB="41840" anchor="ctr">
                    <a:lnL>
                      <a:noFill/>
                    </a:lnL>
                    <a:lnR>
                      <a:noFill/>
                    </a:lnR>
                    <a:lnT>
                      <a:noFill/>
                    </a:lnT>
                    <a:lnB>
                      <a:noFill/>
                    </a:lnB>
                    <a:solidFill>
                      <a:srgbClr val="FFFFFF"/>
                    </a:solidFill>
                  </a:tcPr>
                </a:tc>
                <a:tc>
                  <a:txBody>
                    <a:bodyPr/>
                    <a:lstStyle/>
                    <a:p>
                      <a:pPr algn="r" fontAlgn="ctr"/>
                      <a:r>
                        <a:rPr lang="en-US" sz="160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123837003"/>
                  </a:ext>
                </a:extLst>
              </a:tr>
              <a:tr h="244688">
                <a:tc>
                  <a:txBody>
                    <a:bodyPr/>
                    <a:lstStyle/>
                    <a:p>
                      <a:pPr algn="r" fontAlgn="ctr"/>
                      <a:r>
                        <a:rPr lang="en-US" sz="1600">
                          <a:effectLst/>
                        </a:rPr>
                        <a:t>F9 B5 B1058.3</a:t>
                      </a:r>
                    </a:p>
                  </a:txBody>
                  <a:tcPr marL="83680" marR="83680" marT="41840" marB="41840" anchor="ctr">
                    <a:lnL>
                      <a:noFill/>
                    </a:lnL>
                    <a:lnR>
                      <a:noFill/>
                    </a:lnR>
                    <a:lnT>
                      <a:noFill/>
                    </a:lnT>
                    <a:lnB>
                      <a:noFill/>
                    </a:lnB>
                    <a:solidFill>
                      <a:srgbClr val="FFFFFF"/>
                    </a:solidFill>
                  </a:tcPr>
                </a:tc>
                <a:tc>
                  <a:txBody>
                    <a:bodyPr/>
                    <a:lstStyle/>
                    <a:p>
                      <a:pPr algn="r" fontAlgn="ctr"/>
                      <a:r>
                        <a:rPr lang="en-US" sz="160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779070125"/>
                  </a:ext>
                </a:extLst>
              </a:tr>
              <a:tr h="244688">
                <a:tc>
                  <a:txBody>
                    <a:bodyPr/>
                    <a:lstStyle/>
                    <a:p>
                      <a:pPr algn="r" fontAlgn="ctr"/>
                      <a:r>
                        <a:rPr lang="en-US" sz="1600">
                          <a:effectLst/>
                        </a:rPr>
                        <a:t>F9 B5 B1060.2</a:t>
                      </a:r>
                    </a:p>
                  </a:txBody>
                  <a:tcPr marL="83680" marR="83680" marT="41840" marB="41840" anchor="ctr">
                    <a:lnL>
                      <a:noFill/>
                    </a:lnL>
                    <a:lnR>
                      <a:noFill/>
                    </a:lnR>
                    <a:lnT>
                      <a:noFill/>
                    </a:lnT>
                    <a:lnB>
                      <a:noFill/>
                    </a:lnB>
                    <a:solidFill>
                      <a:srgbClr val="FFFFFF"/>
                    </a:solidFill>
                  </a:tcPr>
                </a:tc>
                <a:tc>
                  <a:txBody>
                    <a:bodyPr/>
                    <a:lstStyle/>
                    <a:p>
                      <a:pPr algn="r" fontAlgn="ctr"/>
                      <a:r>
                        <a:rPr lang="en-US" sz="160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4050293268"/>
                  </a:ext>
                </a:extLst>
              </a:tr>
              <a:tr h="244688">
                <a:tc>
                  <a:txBody>
                    <a:bodyPr/>
                    <a:lstStyle/>
                    <a:p>
                      <a:pPr algn="r" fontAlgn="ctr"/>
                      <a:r>
                        <a:rPr lang="en-US" sz="1600">
                          <a:effectLst/>
                        </a:rPr>
                        <a:t>F9 B5 B1060.3</a:t>
                      </a:r>
                    </a:p>
                  </a:txBody>
                  <a:tcPr marL="83680" marR="83680" marT="41840" marB="41840" anchor="ctr">
                    <a:lnL>
                      <a:noFill/>
                    </a:lnL>
                    <a:lnR>
                      <a:noFill/>
                    </a:lnR>
                    <a:lnT>
                      <a:noFill/>
                    </a:lnT>
                    <a:lnB>
                      <a:noFill/>
                    </a:lnB>
                    <a:solidFill>
                      <a:srgbClr val="FFFFFF"/>
                    </a:solidFill>
                  </a:tcPr>
                </a:tc>
                <a:tc>
                  <a:txBody>
                    <a:bodyPr/>
                    <a:lstStyle/>
                    <a:p>
                      <a:pPr algn="r" fontAlgn="ctr"/>
                      <a:r>
                        <a:rPr lang="en-US" sz="1600" dirty="0">
                          <a:effectLst/>
                        </a:rPr>
                        <a:t>15600</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159744137"/>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t>
            </a:r>
            <a:r>
              <a:rPr lang="en-US" sz="2200" dirty="0" err="1">
                <a:solidFill>
                  <a:schemeClr val="accent3">
                    <a:lumMod val="25000"/>
                  </a:schemeClr>
                </a:solidFill>
                <a:latin typeface="Abadi"/>
              </a:rPr>
              <a:t>sql</a:t>
            </a:r>
            <a:r>
              <a:rPr lang="en-US" sz="2200" dirty="0">
                <a:solidFill>
                  <a:schemeClr val="accent3">
                    <a:lumMod val="25000"/>
                  </a:schemeClr>
                </a:solidFill>
                <a:latin typeface="Abadi"/>
              </a:rPr>
              <a:t> SELECT     CASE </a:t>
            </a:r>
            <a:r>
              <a:rPr lang="en-US" sz="2200" dirty="0" err="1">
                <a:solidFill>
                  <a:schemeClr val="accent3">
                    <a:lumMod val="25000"/>
                  </a:schemeClr>
                </a:solidFill>
                <a:latin typeface="Abadi"/>
              </a:rPr>
              <a:t>strftime</a:t>
            </a:r>
            <a:r>
              <a:rPr lang="en-US" sz="2200" dirty="0">
                <a:solidFill>
                  <a:schemeClr val="accent3">
                    <a:lumMod val="25000"/>
                  </a:schemeClr>
                </a:solidFill>
                <a:latin typeface="Abadi"/>
              </a:rPr>
              <a:t>('%m', Date)         WHEN '01' THEN 'January'         WHEN '02' THEN 'February'         WHEN '03' THEN 'March'         WHEN '04' THEN 'April'         WHEN '05' THEN 'May'         WHEN '06' THEN 'June'         WHEN '07' THEN 'July'         WHEN '08' THEN 'August'         WHEN '09' THEN 'September'         WHEN '10' THEN 'October'         WHEN '11' THEN 'November'         WHEN '12' THEN 'December'    END as Month,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Booster_Version</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DateFROM</a:t>
            </a:r>
            <a:r>
              <a:rPr lang="en-US" sz="2200" dirty="0">
                <a:solidFill>
                  <a:schemeClr val="accent3">
                    <a:lumMod val="25000"/>
                  </a:schemeClr>
                </a:solidFill>
                <a:latin typeface="Abadi"/>
              </a:rPr>
              <a:t> SPACEXTABLEWHERE </a:t>
            </a:r>
            <a:r>
              <a:rPr lang="en-US" sz="2200" dirty="0" err="1">
                <a:solidFill>
                  <a:schemeClr val="accent3">
                    <a:lumMod val="25000"/>
                  </a:schemeClr>
                </a:solidFill>
                <a:latin typeface="Abadi"/>
              </a:rPr>
              <a:t>strftime</a:t>
            </a:r>
            <a:r>
              <a:rPr lang="en-US" sz="2200" dirty="0">
                <a:solidFill>
                  <a:schemeClr val="accent3">
                    <a:lumMod val="25000"/>
                  </a:schemeClr>
                </a:solidFill>
                <a:latin typeface="Abadi"/>
              </a:rPr>
              <a:t>('%Y', Date) = '2015' AND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 'Failure (drone ship)';</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89AD6EDE-931E-BFD8-C6F0-CA3CB3190AB2}"/>
              </a:ext>
            </a:extLst>
          </p:cNvPr>
          <p:cNvGraphicFramePr>
            <a:graphicFrameLocks noGrp="1"/>
          </p:cNvGraphicFramePr>
          <p:nvPr>
            <p:extLst>
              <p:ext uri="{D42A27DB-BD31-4B8C-83A1-F6EECF244321}">
                <p14:modId xmlns:p14="http://schemas.microsoft.com/office/powerpoint/2010/main" val="90303387"/>
              </p:ext>
            </p:extLst>
          </p:nvPr>
        </p:nvGraphicFramePr>
        <p:xfrm>
          <a:off x="734028" y="5098337"/>
          <a:ext cx="10515600" cy="1097280"/>
        </p:xfrm>
        <a:graphic>
          <a:graphicData uri="http://schemas.openxmlformats.org/drawingml/2006/table">
            <a:tbl>
              <a:tblPr/>
              <a:tblGrid>
                <a:gridCol w="2103120">
                  <a:extLst>
                    <a:ext uri="{9D8B030D-6E8A-4147-A177-3AD203B41FA5}">
                      <a16:colId xmlns:a16="http://schemas.microsoft.com/office/drawing/2014/main" val="243927497"/>
                    </a:ext>
                  </a:extLst>
                </a:gridCol>
                <a:gridCol w="2103120">
                  <a:extLst>
                    <a:ext uri="{9D8B030D-6E8A-4147-A177-3AD203B41FA5}">
                      <a16:colId xmlns:a16="http://schemas.microsoft.com/office/drawing/2014/main" val="3784193452"/>
                    </a:ext>
                  </a:extLst>
                </a:gridCol>
                <a:gridCol w="2103120">
                  <a:extLst>
                    <a:ext uri="{9D8B030D-6E8A-4147-A177-3AD203B41FA5}">
                      <a16:colId xmlns:a16="http://schemas.microsoft.com/office/drawing/2014/main" val="3700233901"/>
                    </a:ext>
                  </a:extLst>
                </a:gridCol>
                <a:gridCol w="2103120">
                  <a:extLst>
                    <a:ext uri="{9D8B030D-6E8A-4147-A177-3AD203B41FA5}">
                      <a16:colId xmlns:a16="http://schemas.microsoft.com/office/drawing/2014/main" val="3946151231"/>
                    </a:ext>
                  </a:extLst>
                </a:gridCol>
                <a:gridCol w="2103120">
                  <a:extLst>
                    <a:ext uri="{9D8B030D-6E8A-4147-A177-3AD203B41FA5}">
                      <a16:colId xmlns:a16="http://schemas.microsoft.com/office/drawing/2014/main" val="1778311285"/>
                    </a:ext>
                  </a:extLst>
                </a:gridCol>
              </a:tblGrid>
              <a:tr h="0">
                <a:tc>
                  <a:txBody>
                    <a:bodyPr/>
                    <a:lstStyle/>
                    <a:p>
                      <a:pPr algn="r" fontAlgn="ctr"/>
                      <a:r>
                        <a:rPr lang="en-US" b="1">
                          <a:effectLst/>
                        </a:rPr>
                        <a:t>Month</a:t>
                      </a:r>
                    </a:p>
                  </a:txBody>
                  <a:tcPr anchor="ctr">
                    <a:lnL>
                      <a:noFill/>
                    </a:lnL>
                    <a:lnR>
                      <a:noFill/>
                    </a:lnR>
                    <a:lnT>
                      <a:noFill/>
                    </a:lnT>
                    <a:lnB>
                      <a:noFill/>
                    </a:lnB>
                    <a:solidFill>
                      <a:srgbClr val="FFFFFF"/>
                    </a:solidFill>
                  </a:tcPr>
                </a:tc>
                <a:tc>
                  <a:txBody>
                    <a:bodyPr/>
                    <a:lstStyle/>
                    <a:p>
                      <a:pPr algn="r" fontAlgn="ctr"/>
                      <a:r>
                        <a:rPr lang="en-US" b="1">
                          <a:effectLst/>
                        </a:rPr>
                        <a:t>Landing_Outcome</a:t>
                      </a:r>
                    </a:p>
                  </a:txBody>
                  <a:tcPr anchor="ctr">
                    <a:lnL>
                      <a:noFill/>
                    </a:lnL>
                    <a:lnR>
                      <a:noFill/>
                    </a:lnR>
                    <a:lnT>
                      <a:noFill/>
                    </a:lnT>
                    <a:lnB>
                      <a:noFill/>
                    </a:lnB>
                    <a:solidFill>
                      <a:srgbClr val="FFFFFF"/>
                    </a:solidFill>
                  </a:tcPr>
                </a:tc>
                <a:tc>
                  <a:txBody>
                    <a:bodyPr/>
                    <a:lstStyle/>
                    <a:p>
                      <a:pPr algn="r" fontAlgn="ctr"/>
                      <a:r>
                        <a:rPr lang="en-US" b="1">
                          <a:effectLst/>
                        </a:rPr>
                        <a:t>Booster_Version</a:t>
                      </a:r>
                    </a:p>
                  </a:txBody>
                  <a:tcPr anchor="ctr">
                    <a:lnL>
                      <a:noFill/>
                    </a:lnL>
                    <a:lnR>
                      <a:noFill/>
                    </a:lnR>
                    <a:lnT>
                      <a:noFill/>
                    </a:lnT>
                    <a:lnB>
                      <a:noFill/>
                    </a:lnB>
                    <a:solidFill>
                      <a:srgbClr val="FFFFFF"/>
                    </a:solidFill>
                  </a:tcPr>
                </a:tc>
                <a:tc>
                  <a:txBody>
                    <a:bodyPr/>
                    <a:lstStyle/>
                    <a:p>
                      <a:pPr algn="r" fontAlgn="ctr"/>
                      <a:r>
                        <a:rPr lang="en-US" b="1">
                          <a:effectLst/>
                        </a:rPr>
                        <a:t>Launch_Site</a:t>
                      </a:r>
                    </a:p>
                  </a:txBody>
                  <a:tcPr anchor="ctr">
                    <a:lnL>
                      <a:noFill/>
                    </a:lnL>
                    <a:lnR>
                      <a:noFill/>
                    </a:lnR>
                    <a:lnT>
                      <a:noFill/>
                    </a:lnT>
                    <a:lnB>
                      <a:noFill/>
                    </a:lnB>
                    <a:solidFill>
                      <a:srgbClr val="FFFFFF"/>
                    </a:solidFill>
                  </a:tcPr>
                </a:tc>
                <a:tc>
                  <a:txBody>
                    <a:bodyPr/>
                    <a:lstStyle/>
                    <a:p>
                      <a:pPr algn="r" fontAlgn="ctr"/>
                      <a:r>
                        <a:rPr lang="en-US" b="1">
                          <a:effectLst/>
                        </a:rPr>
                        <a:t>Date</a:t>
                      </a:r>
                    </a:p>
                  </a:txBody>
                  <a:tcPr anchor="ctr">
                    <a:lnL>
                      <a:noFill/>
                    </a:lnL>
                    <a:lnR>
                      <a:noFill/>
                    </a:lnR>
                    <a:lnT>
                      <a:noFill/>
                    </a:lnT>
                    <a:lnB>
                      <a:noFill/>
                    </a:lnB>
                    <a:solidFill>
                      <a:srgbClr val="FFFFFF"/>
                    </a:solidFill>
                  </a:tcPr>
                </a:tc>
                <a:extLst>
                  <a:ext uri="{0D108BD9-81ED-4DB2-BD59-A6C34878D82A}">
                    <a16:rowId xmlns:a16="http://schemas.microsoft.com/office/drawing/2014/main" val="2105546364"/>
                  </a:ext>
                </a:extLst>
              </a:tr>
              <a:tr h="0">
                <a:tc>
                  <a:txBody>
                    <a:bodyPr/>
                    <a:lstStyle/>
                    <a:p>
                      <a:pPr algn="r" fontAlgn="ctr"/>
                      <a:r>
                        <a:rPr lang="en-US">
                          <a:effectLst/>
                        </a:rPr>
                        <a:t>January</a:t>
                      </a:r>
                    </a:p>
                  </a:txBody>
                  <a:tcPr anchor="ctr">
                    <a:lnL>
                      <a:noFill/>
                    </a:lnL>
                    <a:lnR>
                      <a:noFill/>
                    </a:lnR>
                    <a:lnT>
                      <a:noFill/>
                    </a:lnT>
                    <a:lnB>
                      <a:noFill/>
                    </a:lnB>
                    <a:solidFill>
                      <a:srgbClr val="FFFFFF"/>
                    </a:solidFill>
                  </a:tcPr>
                </a:tc>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en-US" dirty="0">
                          <a:effectLst/>
                        </a:rPr>
                        <a:t>F9 v1.1 B1012</a:t>
                      </a:r>
                    </a:p>
                  </a:txBody>
                  <a:tcPr anchor="ctr">
                    <a:lnL>
                      <a:noFill/>
                    </a:lnL>
                    <a:lnR>
                      <a:noFill/>
                    </a:lnR>
                    <a:lnT>
                      <a:noFill/>
                    </a:lnT>
                    <a:lnB>
                      <a:noFill/>
                    </a:lnB>
                    <a:solidFill>
                      <a:srgbClr val="FFFFFF"/>
                    </a:solidFill>
                  </a:tcPr>
                </a:tc>
                <a:tc>
                  <a:txBody>
                    <a:bodyPr/>
                    <a:lstStyle/>
                    <a:p>
                      <a:pPr algn="r" fontAlgn="ctr"/>
                      <a:r>
                        <a:rPr lang="en-US">
                          <a:effectLst/>
                        </a:rPr>
                        <a:t>CCAFS LC-40</a:t>
                      </a:r>
                    </a:p>
                  </a:txBody>
                  <a:tcPr anchor="ctr">
                    <a:lnL>
                      <a:noFill/>
                    </a:lnL>
                    <a:lnR>
                      <a:noFill/>
                    </a:lnR>
                    <a:lnT>
                      <a:noFill/>
                    </a:lnT>
                    <a:lnB>
                      <a:noFill/>
                    </a:lnB>
                    <a:solidFill>
                      <a:srgbClr val="FFFFFF"/>
                    </a:solidFill>
                  </a:tcPr>
                </a:tc>
                <a:tc>
                  <a:txBody>
                    <a:bodyPr/>
                    <a:lstStyle/>
                    <a:p>
                      <a:pPr algn="r" fontAlgn="ctr"/>
                      <a:r>
                        <a:rPr lang="en-US">
                          <a:effectLst/>
                        </a:rPr>
                        <a:t>2015-01-10</a:t>
                      </a:r>
                    </a:p>
                  </a:txBody>
                  <a:tcPr anchor="ctr">
                    <a:lnL>
                      <a:noFill/>
                    </a:lnL>
                    <a:lnR>
                      <a:noFill/>
                    </a:lnR>
                    <a:lnT>
                      <a:noFill/>
                    </a:lnT>
                    <a:lnB>
                      <a:noFill/>
                    </a:lnB>
                    <a:solidFill>
                      <a:srgbClr val="FFFFFF"/>
                    </a:solidFill>
                  </a:tcPr>
                </a:tc>
                <a:extLst>
                  <a:ext uri="{0D108BD9-81ED-4DB2-BD59-A6C34878D82A}">
                    <a16:rowId xmlns:a16="http://schemas.microsoft.com/office/drawing/2014/main" val="1026598256"/>
                  </a:ext>
                </a:extLst>
              </a:tr>
              <a:tr h="0">
                <a:tc>
                  <a:txBody>
                    <a:bodyPr/>
                    <a:lstStyle/>
                    <a:p>
                      <a:pPr algn="r" fontAlgn="ctr"/>
                      <a:r>
                        <a:rPr lang="en-US">
                          <a:effectLst/>
                        </a:rPr>
                        <a:t>April</a:t>
                      </a:r>
                    </a:p>
                  </a:txBody>
                  <a:tcPr anchor="ctr">
                    <a:lnL>
                      <a:noFill/>
                    </a:lnL>
                    <a:lnR>
                      <a:noFill/>
                    </a:lnR>
                    <a:lnT>
                      <a:noFill/>
                    </a:lnT>
                    <a:lnB>
                      <a:noFill/>
                    </a:lnB>
                    <a:solidFill>
                      <a:srgbClr val="FFFFFF"/>
                    </a:solidFill>
                  </a:tcPr>
                </a:tc>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en-US" dirty="0">
                          <a:effectLst/>
                        </a:rPr>
                        <a:t>F9 v1.1 B1015</a:t>
                      </a:r>
                    </a:p>
                  </a:txBody>
                  <a:tcPr anchor="ctr">
                    <a:lnL>
                      <a:noFill/>
                    </a:lnL>
                    <a:lnR>
                      <a:noFill/>
                    </a:lnR>
                    <a:lnT>
                      <a:noFill/>
                    </a:lnT>
                    <a:lnB>
                      <a:noFill/>
                    </a:lnB>
                    <a:solidFill>
                      <a:srgbClr val="FFFFFF"/>
                    </a:solidFill>
                  </a:tcPr>
                </a:tc>
                <a:tc>
                  <a:txBody>
                    <a:bodyPr/>
                    <a:lstStyle/>
                    <a:p>
                      <a:pPr algn="r" fontAlgn="ctr"/>
                      <a:r>
                        <a:rPr lang="en-US">
                          <a:effectLst/>
                        </a:rPr>
                        <a:t>CCAFS LC-40</a:t>
                      </a:r>
                    </a:p>
                  </a:txBody>
                  <a:tcPr anchor="ctr">
                    <a:lnL>
                      <a:noFill/>
                    </a:lnL>
                    <a:lnR>
                      <a:noFill/>
                    </a:lnR>
                    <a:lnT>
                      <a:noFill/>
                    </a:lnT>
                    <a:lnB>
                      <a:noFill/>
                    </a:lnB>
                    <a:solidFill>
                      <a:srgbClr val="FFFFFF"/>
                    </a:solidFill>
                  </a:tcPr>
                </a:tc>
                <a:tc>
                  <a:txBody>
                    <a:bodyPr/>
                    <a:lstStyle/>
                    <a:p>
                      <a:pPr algn="r" fontAlgn="ctr"/>
                      <a:r>
                        <a:rPr lang="en-US" dirty="0">
                          <a:effectLst/>
                        </a:rPr>
                        <a:t>2015-04-14</a:t>
                      </a:r>
                    </a:p>
                  </a:txBody>
                  <a:tcPr anchor="ctr">
                    <a:lnL>
                      <a:noFill/>
                    </a:lnL>
                    <a:lnR>
                      <a:noFill/>
                    </a:lnR>
                    <a:lnT>
                      <a:noFill/>
                    </a:lnT>
                    <a:lnB>
                      <a:noFill/>
                    </a:lnB>
                    <a:solidFill>
                      <a:srgbClr val="FFFFFF"/>
                    </a:solidFill>
                  </a:tcPr>
                </a:tc>
                <a:extLst>
                  <a:ext uri="{0D108BD9-81ED-4DB2-BD59-A6C34878D82A}">
                    <a16:rowId xmlns:a16="http://schemas.microsoft.com/office/drawing/2014/main" val="2734377609"/>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sqlSELECT</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COUNT(*) as Count    FROM SPACEXTABLE        WHERE Date BETWEEN '2010-06-04' AND '2017-03-20'        GROUP BY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ORDER BY Count DESC;</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7E99F926-EC7A-3081-26C8-733CD0B298C6}"/>
              </a:ext>
            </a:extLst>
          </p:cNvPr>
          <p:cNvGraphicFramePr>
            <a:graphicFrameLocks noGrp="1"/>
          </p:cNvGraphicFramePr>
          <p:nvPr>
            <p:extLst>
              <p:ext uri="{D42A27DB-BD31-4B8C-83A1-F6EECF244321}">
                <p14:modId xmlns:p14="http://schemas.microsoft.com/office/powerpoint/2010/main" val="1333831571"/>
              </p:ext>
            </p:extLst>
          </p:nvPr>
        </p:nvGraphicFramePr>
        <p:xfrm>
          <a:off x="522514" y="3161202"/>
          <a:ext cx="10515600" cy="3291840"/>
        </p:xfrm>
        <a:graphic>
          <a:graphicData uri="http://schemas.openxmlformats.org/drawingml/2006/table">
            <a:tbl>
              <a:tblPr/>
              <a:tblGrid>
                <a:gridCol w="5257800">
                  <a:extLst>
                    <a:ext uri="{9D8B030D-6E8A-4147-A177-3AD203B41FA5}">
                      <a16:colId xmlns:a16="http://schemas.microsoft.com/office/drawing/2014/main" val="3821360569"/>
                    </a:ext>
                  </a:extLst>
                </a:gridCol>
                <a:gridCol w="5257800">
                  <a:extLst>
                    <a:ext uri="{9D8B030D-6E8A-4147-A177-3AD203B41FA5}">
                      <a16:colId xmlns:a16="http://schemas.microsoft.com/office/drawing/2014/main" val="2508918460"/>
                    </a:ext>
                  </a:extLst>
                </a:gridCol>
              </a:tblGrid>
              <a:tr h="0">
                <a:tc>
                  <a:txBody>
                    <a:bodyPr/>
                    <a:lstStyle/>
                    <a:p>
                      <a:pPr algn="r" fontAlgn="ctr"/>
                      <a:r>
                        <a:rPr lang="en-US" b="1">
                          <a:effectLst/>
                        </a:rPr>
                        <a:t>Landing_Outcome</a:t>
                      </a:r>
                    </a:p>
                  </a:txBody>
                  <a:tcPr anchor="ctr">
                    <a:lnL>
                      <a:noFill/>
                    </a:lnL>
                    <a:lnR>
                      <a:noFill/>
                    </a:lnR>
                    <a:lnT>
                      <a:noFill/>
                    </a:lnT>
                    <a:lnB>
                      <a:noFill/>
                    </a:lnB>
                    <a:solidFill>
                      <a:srgbClr val="FFFFFF"/>
                    </a:solidFill>
                  </a:tcPr>
                </a:tc>
                <a:tc>
                  <a:txBody>
                    <a:bodyPr/>
                    <a:lstStyle/>
                    <a:p>
                      <a:pPr algn="r" fontAlgn="ctr"/>
                      <a:r>
                        <a:rPr lang="en-US" b="1">
                          <a:effectLst/>
                        </a:rPr>
                        <a:t>Count</a:t>
                      </a:r>
                    </a:p>
                  </a:txBody>
                  <a:tcPr anchor="ctr">
                    <a:lnL>
                      <a:noFill/>
                    </a:lnL>
                    <a:lnR>
                      <a:noFill/>
                    </a:lnR>
                    <a:lnT>
                      <a:noFill/>
                    </a:lnT>
                    <a:lnB>
                      <a:noFill/>
                    </a:lnB>
                    <a:solidFill>
                      <a:srgbClr val="FFFFFF"/>
                    </a:solidFill>
                  </a:tcPr>
                </a:tc>
                <a:extLst>
                  <a:ext uri="{0D108BD9-81ED-4DB2-BD59-A6C34878D82A}">
                    <a16:rowId xmlns:a16="http://schemas.microsoft.com/office/drawing/2014/main" val="906481852"/>
                  </a:ext>
                </a:extLst>
              </a:tr>
              <a:tr h="0">
                <a:tc>
                  <a:txBody>
                    <a:bodyPr/>
                    <a:lstStyle/>
                    <a:p>
                      <a:pPr algn="r" fontAlgn="ctr"/>
                      <a:r>
                        <a:rPr lang="en-US">
                          <a:effectLst/>
                        </a:rPr>
                        <a:t>No attempt</a:t>
                      </a:r>
                    </a:p>
                  </a:txBody>
                  <a:tcPr anchor="ctr">
                    <a:lnL>
                      <a:noFill/>
                    </a:lnL>
                    <a:lnR>
                      <a:noFill/>
                    </a:lnR>
                    <a:lnT>
                      <a:noFill/>
                    </a:lnT>
                    <a:lnB>
                      <a:noFill/>
                    </a:lnB>
                    <a:solidFill>
                      <a:srgbClr val="FFFFFF"/>
                    </a:solidFill>
                  </a:tcPr>
                </a:tc>
                <a:tc>
                  <a:txBody>
                    <a:bodyPr/>
                    <a:lstStyle/>
                    <a:p>
                      <a:pPr algn="r" fontAlgn="ctr"/>
                      <a:r>
                        <a:rPr lang="en-US">
                          <a:effectLst/>
                        </a:rPr>
                        <a:t>10</a:t>
                      </a:r>
                    </a:p>
                  </a:txBody>
                  <a:tcPr anchor="ctr">
                    <a:lnL>
                      <a:noFill/>
                    </a:lnL>
                    <a:lnR>
                      <a:noFill/>
                    </a:lnR>
                    <a:lnT>
                      <a:noFill/>
                    </a:lnT>
                    <a:lnB>
                      <a:noFill/>
                    </a:lnB>
                    <a:solidFill>
                      <a:srgbClr val="FFFFFF"/>
                    </a:solidFill>
                  </a:tcPr>
                </a:tc>
                <a:extLst>
                  <a:ext uri="{0D108BD9-81ED-4DB2-BD59-A6C34878D82A}">
                    <a16:rowId xmlns:a16="http://schemas.microsoft.com/office/drawing/2014/main" val="3424825599"/>
                  </a:ext>
                </a:extLst>
              </a:tr>
              <a:tr h="0">
                <a:tc>
                  <a:txBody>
                    <a:bodyPr/>
                    <a:lstStyle/>
                    <a:p>
                      <a:pPr algn="r" fontAlgn="ctr"/>
                      <a:r>
                        <a:rPr lang="en-US">
                          <a:effectLst/>
                        </a:rPr>
                        <a:t>Success (drone ship)</a:t>
                      </a:r>
                    </a:p>
                  </a:txBody>
                  <a:tcPr anchor="ctr">
                    <a:lnL>
                      <a:noFill/>
                    </a:lnL>
                    <a:lnR>
                      <a:noFill/>
                    </a:lnR>
                    <a:lnT>
                      <a:noFill/>
                    </a:lnT>
                    <a:lnB>
                      <a:noFill/>
                    </a:lnB>
                    <a:solidFill>
                      <a:srgbClr val="FFFFFF"/>
                    </a:solidFill>
                  </a:tcPr>
                </a:tc>
                <a:tc>
                  <a:txBody>
                    <a:bodyPr/>
                    <a:lstStyle/>
                    <a:p>
                      <a:pPr algn="r"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3526900404"/>
                  </a:ext>
                </a:extLst>
              </a:tr>
              <a:tr h="0">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3942881048"/>
                  </a:ext>
                </a:extLst>
              </a:tr>
              <a:tr h="0">
                <a:tc>
                  <a:txBody>
                    <a:bodyPr/>
                    <a:lstStyle/>
                    <a:p>
                      <a:pPr algn="r" fontAlgn="ctr"/>
                      <a:r>
                        <a:rPr lang="en-US">
                          <a:effectLst/>
                        </a:rPr>
                        <a:t>Success (ground pad)</a:t>
                      </a:r>
                    </a:p>
                  </a:txBody>
                  <a:tcPr anchor="ctr">
                    <a:lnL>
                      <a:noFill/>
                    </a:lnL>
                    <a:lnR>
                      <a:noFill/>
                    </a:lnR>
                    <a:lnT>
                      <a:noFill/>
                    </a:lnT>
                    <a:lnB>
                      <a:noFill/>
                    </a:lnB>
                    <a:solidFill>
                      <a:srgbClr val="FFFFFF"/>
                    </a:solidFill>
                  </a:tcPr>
                </a:tc>
                <a:tc>
                  <a:txBody>
                    <a:bodyPr/>
                    <a:lstStyle/>
                    <a:p>
                      <a:pPr algn="r" fontAlgn="ctr"/>
                      <a:r>
                        <a:rPr lang="en-US">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2448897767"/>
                  </a:ext>
                </a:extLst>
              </a:tr>
              <a:tr h="0">
                <a:tc>
                  <a:txBody>
                    <a:bodyPr/>
                    <a:lstStyle/>
                    <a:p>
                      <a:pPr algn="r" fontAlgn="ctr"/>
                      <a:r>
                        <a:rPr lang="en-US">
                          <a:effectLst/>
                        </a:rPr>
                        <a:t>Controlled (ocean)</a:t>
                      </a:r>
                    </a:p>
                  </a:txBody>
                  <a:tcPr anchor="ctr">
                    <a:lnL>
                      <a:noFill/>
                    </a:lnL>
                    <a:lnR>
                      <a:noFill/>
                    </a:lnR>
                    <a:lnT>
                      <a:noFill/>
                    </a:lnT>
                    <a:lnB>
                      <a:noFill/>
                    </a:lnB>
                    <a:solidFill>
                      <a:srgbClr val="FFFFFF"/>
                    </a:solidFill>
                  </a:tcPr>
                </a:tc>
                <a:tc>
                  <a:txBody>
                    <a:bodyPr/>
                    <a:lstStyle/>
                    <a:p>
                      <a:pPr algn="r" fontAlgn="ctr"/>
                      <a:r>
                        <a:rPr lang="en-US">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1381259140"/>
                  </a:ext>
                </a:extLst>
              </a:tr>
              <a:tr h="0">
                <a:tc>
                  <a:txBody>
                    <a:bodyPr/>
                    <a:lstStyle/>
                    <a:p>
                      <a:pPr algn="r" fontAlgn="ctr"/>
                      <a:r>
                        <a:rPr lang="en-US">
                          <a:effectLst/>
                        </a:rPr>
                        <a:t>Uncontrolled (ocean)</a:t>
                      </a:r>
                    </a:p>
                  </a:txBody>
                  <a:tcPr anchor="ctr">
                    <a:lnL>
                      <a:noFill/>
                    </a:lnL>
                    <a:lnR>
                      <a:noFill/>
                    </a:lnR>
                    <a:lnT>
                      <a:noFill/>
                    </a:lnT>
                    <a:lnB>
                      <a:noFill/>
                    </a:lnB>
                    <a:solidFill>
                      <a:srgbClr val="FFFFFF"/>
                    </a:solidFill>
                  </a:tcPr>
                </a:tc>
                <a:tc>
                  <a:txBody>
                    <a:bodyPr/>
                    <a:lstStyle/>
                    <a:p>
                      <a:pPr algn="r" fontAlgn="ctr"/>
                      <a:r>
                        <a:rPr lang="en-US">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1154490019"/>
                  </a:ext>
                </a:extLst>
              </a:tr>
              <a:tr h="0">
                <a:tc>
                  <a:txBody>
                    <a:bodyPr/>
                    <a:lstStyle/>
                    <a:p>
                      <a:pPr algn="r" fontAlgn="ctr"/>
                      <a:r>
                        <a:rPr lang="en-US">
                          <a:effectLst/>
                        </a:rPr>
                        <a:t>Failure (parachute)</a:t>
                      </a:r>
                    </a:p>
                  </a:txBody>
                  <a:tcPr anchor="ctr">
                    <a:lnL>
                      <a:noFill/>
                    </a:lnL>
                    <a:lnR>
                      <a:noFill/>
                    </a:lnR>
                    <a:lnT>
                      <a:noFill/>
                    </a:lnT>
                    <a:lnB>
                      <a:noFill/>
                    </a:lnB>
                    <a:solidFill>
                      <a:srgbClr val="FFFFFF"/>
                    </a:solidFill>
                  </a:tcPr>
                </a:tc>
                <a:tc>
                  <a:txBody>
                    <a:bodyPr/>
                    <a:lstStyle/>
                    <a:p>
                      <a:pPr algn="r" fontAlgn="ctr"/>
                      <a:r>
                        <a:rPr lang="en-US">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994151670"/>
                  </a:ext>
                </a:extLst>
              </a:tr>
              <a:tr h="0">
                <a:tc>
                  <a:txBody>
                    <a:bodyPr/>
                    <a:lstStyle/>
                    <a:p>
                      <a:pPr algn="r" fontAlgn="ctr"/>
                      <a:r>
                        <a:rPr lang="en-US">
                          <a:effectLst/>
                        </a:rPr>
                        <a:t>Precluded (drone ship)</a:t>
                      </a:r>
                    </a:p>
                  </a:txBody>
                  <a:tcPr anchor="ctr">
                    <a:lnL>
                      <a:noFill/>
                    </a:lnL>
                    <a:lnR>
                      <a:noFill/>
                    </a:lnR>
                    <a:lnT>
                      <a:noFill/>
                    </a:lnT>
                    <a:lnB>
                      <a:noFill/>
                    </a:lnB>
                    <a:solidFill>
                      <a:srgbClr val="FFFFFF"/>
                    </a:solidFill>
                  </a:tcPr>
                </a:tc>
                <a:tc>
                  <a:txBody>
                    <a:bodyPr/>
                    <a:lstStyle/>
                    <a:p>
                      <a:pPr algn="r" fontAlgn="ctr"/>
                      <a:r>
                        <a:rPr lang="en-US" dirty="0">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2933077153"/>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a:t>
            </a:r>
          </a:p>
        </p:txBody>
      </p:sp>
      <p:pic>
        <p:nvPicPr>
          <p:cNvPr id="12290" name="Picture 2" descr="Image">
            <a:extLst>
              <a:ext uri="{FF2B5EF4-FFF2-40B4-BE49-F238E27FC236}">
                <a16:creationId xmlns:a16="http://schemas.microsoft.com/office/drawing/2014/main" id="{65955019-48FF-5302-18C7-63FB58C5DC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1807" y="1941513"/>
            <a:ext cx="9565822" cy="3544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7" name="Content Placeholder 6">
            <a:extLst>
              <a:ext uri="{FF2B5EF4-FFF2-40B4-BE49-F238E27FC236}">
                <a16:creationId xmlns:a16="http://schemas.microsoft.com/office/drawing/2014/main" id="{F5F0DBCB-4A44-E4BF-6071-D374BC55691B}"/>
              </a:ext>
            </a:extLst>
          </p:cNvPr>
          <p:cNvPicPr>
            <a:picLocks noGrp="1" noChangeAspect="1"/>
          </p:cNvPicPr>
          <p:nvPr>
            <p:ph idx="4294967295"/>
          </p:nvPr>
        </p:nvPicPr>
        <p:blipFill>
          <a:blip r:embed="rId3"/>
          <a:stretch>
            <a:fillRect/>
          </a:stretch>
        </p:blipFill>
        <p:spPr>
          <a:xfrm>
            <a:off x="1756393" y="1825625"/>
            <a:ext cx="7772752" cy="4351338"/>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Launch Outcomes</a:t>
            </a:r>
            <a:endParaRPr lang="en-US" dirty="0">
              <a:solidFill>
                <a:srgbClr val="0B49CB"/>
              </a:solidFill>
              <a:latin typeface="Abadi"/>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36914"/>
            <a:ext cx="10530113" cy="50945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r>
              <a:rPr lang="en-US" dirty="0"/>
              <a:t>SpaceX advertises Falcon 9 rocket launches on its website with a cost of 62 million dollars; other providers cost upwards of 165 million dollars each, much of the savings is because </a:t>
            </a:r>
          </a:p>
          <a:p>
            <a:pPr algn="just"/>
            <a:r>
              <a:rPr lang="en-US" dirty="0"/>
              <a:t>SpaceX can reuse the first stage. Therefore, if we can determine if the first stage will land, we can determine the cost of a launch.</a:t>
            </a:r>
          </a:p>
          <a:p>
            <a:pPr algn="just"/>
            <a:r>
              <a:rPr lang="en-US" dirty="0"/>
              <a:t>This information can be used if an alternate company wants to bid against SpaceX for a rocket launch. </a:t>
            </a:r>
          </a:p>
          <a:p>
            <a:pPr algn="just"/>
            <a:r>
              <a:rPr lang="en-US" dirty="0"/>
              <a:t>In this lab, you will collect and make sure the data is in the correct format from an API. </a:t>
            </a:r>
          </a:p>
          <a:p>
            <a:pPr algn="just"/>
            <a:r>
              <a:rPr lang="en-US" dirty="0"/>
              <a:t>Space X performs a controlled landing in the oceans.</a:t>
            </a:r>
          </a:p>
          <a:p>
            <a:endParaRPr lang="en-US" dirty="0"/>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1020382" y="1371601"/>
            <a:ext cx="10104817" cy="5055610"/>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4000" b="1" dirty="0">
                <a:solidFill>
                  <a:schemeClr val="tx1"/>
                </a:solidFill>
                <a:latin typeface="Arial" panose="020B0604020202020204" pitchFamily="34" charset="0"/>
                <a:cs typeface="Arial" panose="020B0604020202020204" pitchFamily="34" charset="0"/>
              </a:rPr>
              <a:t>Executive Summary</a:t>
            </a:r>
          </a:p>
          <a:p>
            <a:pPr>
              <a:lnSpc>
                <a:spcPct val="120000"/>
              </a:lnSpc>
              <a:spcBef>
                <a:spcPts val="1400"/>
              </a:spcBef>
            </a:pPr>
            <a:r>
              <a:rPr lang="en-US" sz="4000" dirty="0">
                <a:solidFill>
                  <a:schemeClr val="tx1"/>
                </a:solidFill>
                <a:latin typeface="Arial" panose="020B0604020202020204" pitchFamily="34" charset="0"/>
                <a:cs typeface="Arial" panose="020B0604020202020204" pitchFamily="34" charset="0"/>
              </a:rPr>
              <a:t>Data collection methodology:</a:t>
            </a:r>
          </a:p>
          <a:p>
            <a:pPr lvl="1" fontAlgn="base"/>
            <a:r>
              <a:rPr lang="en-US" sz="4000" dirty="0">
                <a:solidFill>
                  <a:schemeClr val="tx1"/>
                </a:solidFill>
                <a:latin typeface="Arial" panose="020B0604020202020204" pitchFamily="34" charset="0"/>
                <a:cs typeface="Arial" panose="020B0604020202020204" pitchFamily="34" charset="0"/>
              </a:rPr>
              <a:t>Request and parse the SpaceX launch data using the GET request</a:t>
            </a:r>
          </a:p>
          <a:p>
            <a:pPr lvl="1" fontAlgn="base"/>
            <a:r>
              <a:rPr lang="en-US" sz="4000" dirty="0">
                <a:solidFill>
                  <a:schemeClr val="tx1"/>
                </a:solidFill>
                <a:latin typeface="Arial" panose="020B0604020202020204" pitchFamily="34" charset="0"/>
                <a:cs typeface="Arial" panose="020B0604020202020204" pitchFamily="34" charset="0"/>
              </a:rPr>
              <a:t>Filter the </a:t>
            </a:r>
            <a:r>
              <a:rPr lang="en-US" sz="4000" dirty="0" err="1">
                <a:solidFill>
                  <a:schemeClr val="tx1"/>
                </a:solidFill>
                <a:latin typeface="Arial" panose="020B0604020202020204" pitchFamily="34" charset="0"/>
                <a:cs typeface="Arial" panose="020B0604020202020204" pitchFamily="34" charset="0"/>
              </a:rPr>
              <a:t>dataframe</a:t>
            </a:r>
            <a:r>
              <a:rPr lang="en-US" sz="4000" dirty="0">
                <a:solidFill>
                  <a:schemeClr val="tx1"/>
                </a:solidFill>
                <a:latin typeface="Arial" panose="020B0604020202020204" pitchFamily="34" charset="0"/>
                <a:cs typeface="Arial" panose="020B0604020202020204" pitchFamily="34" charset="0"/>
              </a:rPr>
              <a:t> to only include Falcon 9 Launches</a:t>
            </a:r>
          </a:p>
          <a:p>
            <a:pPr>
              <a:lnSpc>
                <a:spcPct val="120000"/>
              </a:lnSpc>
              <a:spcBef>
                <a:spcPts val="1400"/>
              </a:spcBef>
            </a:pPr>
            <a:r>
              <a:rPr lang="en-US" sz="4000" dirty="0">
                <a:solidFill>
                  <a:schemeClr val="tx1"/>
                </a:solidFill>
                <a:latin typeface="Arial" panose="020B0604020202020204" pitchFamily="34" charset="0"/>
                <a:cs typeface="Arial" panose="020B0604020202020204" pitchFamily="34" charset="0"/>
              </a:rPr>
              <a:t>Perform data wrangling</a:t>
            </a:r>
          </a:p>
          <a:p>
            <a:pPr lvl="1" fontAlgn="base"/>
            <a:r>
              <a:rPr lang="en-US" sz="4000" dirty="0">
                <a:solidFill>
                  <a:schemeClr val="tx1"/>
                </a:solidFill>
                <a:latin typeface="Arial" panose="020B0604020202020204" pitchFamily="34" charset="0"/>
                <a:cs typeface="Arial" panose="020B0604020202020204" pitchFamily="34" charset="0"/>
              </a:rPr>
              <a:t>some of the rows are missing values in our dataset.</a:t>
            </a:r>
          </a:p>
          <a:p>
            <a:pPr lvl="1" fontAlgn="base"/>
            <a:r>
              <a:rPr lang="en-US" altLang="en-US" sz="4000" dirty="0">
                <a:solidFill>
                  <a:schemeClr val="tx1"/>
                </a:solidFill>
                <a:latin typeface="Arial" panose="020B0604020202020204" pitchFamily="34" charset="0"/>
                <a:cs typeface="Arial" panose="020B0604020202020204" pitchFamily="34" charset="0"/>
              </a:rPr>
              <a:t>Before we can continue we must deal with these missing values. The </a:t>
            </a:r>
            <a:r>
              <a:rPr lang="en-US" altLang="en-US" sz="4000" dirty="0" err="1">
                <a:solidFill>
                  <a:schemeClr val="tx1"/>
                </a:solidFill>
                <a:latin typeface="Arial" panose="020B0604020202020204" pitchFamily="34" charset="0"/>
                <a:cs typeface="Arial" panose="020B0604020202020204" pitchFamily="34" charset="0"/>
              </a:rPr>
              <a:t>LandngPad</a:t>
            </a:r>
            <a:r>
              <a:rPr lang="en-US" altLang="en-US" sz="4000" dirty="0">
                <a:solidFill>
                  <a:schemeClr val="tx1"/>
                </a:solidFill>
                <a:latin typeface="Arial" panose="020B0604020202020204" pitchFamily="34" charset="0"/>
                <a:cs typeface="Arial" panose="020B0604020202020204" pitchFamily="34" charset="0"/>
              </a:rPr>
              <a:t> column will retain None values to represent when landing pads were not used.</a:t>
            </a:r>
          </a:p>
          <a:p>
            <a:pPr lvl="1" fontAlgn="base"/>
            <a:r>
              <a:rPr lang="en-US" sz="4000" dirty="0">
                <a:solidFill>
                  <a:schemeClr val="tx1"/>
                </a:solidFill>
                <a:latin typeface="Arial" panose="020B0604020202020204" pitchFamily="34" charset="0"/>
                <a:cs typeface="Arial" panose="020B0604020202020204" pitchFamily="34" charset="0"/>
              </a:rPr>
              <a:t>We can now export it to a CSV for the next section, but to make the answers consistent, in the next lab we will provide data in a pre-selected date range.</a:t>
            </a:r>
          </a:p>
          <a:p>
            <a:pPr>
              <a:lnSpc>
                <a:spcPct val="120000"/>
              </a:lnSpc>
              <a:spcBef>
                <a:spcPts val="1400"/>
              </a:spcBef>
            </a:pPr>
            <a:r>
              <a:rPr lang="en-US" sz="4000" dirty="0">
                <a:solidFill>
                  <a:schemeClr val="tx1"/>
                </a:solidFill>
                <a:latin typeface="Arial" panose="020B0604020202020204" pitchFamily="34" charset="0"/>
                <a:cs typeface="Arial" panose="020B0604020202020204" pitchFamily="34" charset="0"/>
              </a:rPr>
              <a:t>Perform exploratory data analysis (EDA) using visualization and SQL</a:t>
            </a:r>
          </a:p>
          <a:p>
            <a:pPr lvl="1">
              <a:lnSpc>
                <a:spcPct val="120000"/>
              </a:lnSpc>
              <a:spcBef>
                <a:spcPts val="1400"/>
              </a:spcBef>
            </a:pPr>
            <a:r>
              <a:rPr lang="en-US" sz="4000" dirty="0">
                <a:solidFill>
                  <a:schemeClr val="tx1"/>
                </a:solidFill>
                <a:latin typeface="Arial" panose="020B0604020202020204" pitchFamily="34" charset="0"/>
                <a:cs typeface="Arial" panose="020B0604020202020204" pitchFamily="34" charset="0"/>
              </a:rPr>
              <a:t>Visualize Variable Relationship</a:t>
            </a:r>
          </a:p>
          <a:p>
            <a:pPr lvl="1">
              <a:lnSpc>
                <a:spcPct val="120000"/>
              </a:lnSpc>
              <a:spcBef>
                <a:spcPts val="1400"/>
              </a:spcBef>
            </a:pPr>
            <a:r>
              <a:rPr lang="en-US" sz="4000" dirty="0">
                <a:solidFill>
                  <a:schemeClr val="tx1"/>
                </a:solidFill>
                <a:latin typeface="Arial" panose="020B0604020202020204" pitchFamily="34" charset="0"/>
                <a:cs typeface="Arial" panose="020B0604020202020204" pitchFamily="34" charset="0"/>
              </a:rPr>
              <a:t>Look at the data in </a:t>
            </a:r>
            <a:r>
              <a:rPr lang="en-US" sz="4000" dirty="0" err="1">
                <a:solidFill>
                  <a:schemeClr val="tx1"/>
                </a:solidFill>
                <a:latin typeface="Arial" panose="020B0604020202020204" pitchFamily="34" charset="0"/>
                <a:cs typeface="Arial" panose="020B0604020202020204" pitchFamily="34" charset="0"/>
              </a:rPr>
              <a:t>aggregagate</a:t>
            </a:r>
            <a:endParaRPr lang="en-US" sz="4000" dirty="0">
              <a:solidFill>
                <a:schemeClr val="tx1"/>
              </a:solidFill>
              <a:latin typeface="Arial" panose="020B0604020202020204" pitchFamily="34" charset="0"/>
              <a:cs typeface="Arial" panose="020B0604020202020204" pitchFamily="34" charset="0"/>
            </a:endParaRPr>
          </a:p>
          <a:p>
            <a:pPr>
              <a:lnSpc>
                <a:spcPct val="120000"/>
              </a:lnSpc>
              <a:spcBef>
                <a:spcPts val="1400"/>
              </a:spcBef>
            </a:pPr>
            <a:r>
              <a:rPr lang="en-US" sz="4000" dirty="0">
                <a:solidFill>
                  <a:schemeClr val="tx1"/>
                </a:solidFill>
                <a:latin typeface="Arial" panose="020B0604020202020204" pitchFamily="34" charset="0"/>
                <a:cs typeface="Arial" panose="020B0604020202020204" pitchFamily="34" charset="0"/>
              </a:rPr>
              <a:t>Perform interactive visual analytics using Folium and </a:t>
            </a:r>
            <a:r>
              <a:rPr lang="en-US" sz="4000" dirty="0" err="1">
                <a:solidFill>
                  <a:schemeClr val="tx1"/>
                </a:solidFill>
                <a:latin typeface="Arial" panose="020B0604020202020204" pitchFamily="34" charset="0"/>
                <a:cs typeface="Arial" panose="020B0604020202020204" pitchFamily="34" charset="0"/>
              </a:rPr>
              <a:t>Plotly</a:t>
            </a:r>
            <a:r>
              <a:rPr lang="en-US" sz="4000" dirty="0">
                <a:solidFill>
                  <a:schemeClr val="tx1"/>
                </a:solidFill>
                <a:latin typeface="Arial" panose="020B0604020202020204" pitchFamily="34" charset="0"/>
                <a:cs typeface="Arial" panose="020B0604020202020204" pitchFamily="34" charset="0"/>
              </a:rPr>
              <a:t> Dash</a:t>
            </a:r>
          </a:p>
          <a:p>
            <a:pPr lvl="1">
              <a:lnSpc>
                <a:spcPct val="120000"/>
              </a:lnSpc>
              <a:spcBef>
                <a:spcPts val="1400"/>
              </a:spcBef>
            </a:pPr>
            <a:r>
              <a:rPr lang="en-US" sz="3600" dirty="0">
                <a:solidFill>
                  <a:schemeClr val="tx1"/>
                </a:solidFill>
                <a:latin typeface="Arial" panose="020B0604020202020204" pitchFamily="34" charset="0"/>
                <a:cs typeface="Arial" panose="020B0604020202020204" pitchFamily="34" charset="0"/>
              </a:rPr>
              <a:t>Mark all launch sites on a map </a:t>
            </a:r>
          </a:p>
          <a:p>
            <a:pPr lvl="1">
              <a:lnSpc>
                <a:spcPct val="120000"/>
              </a:lnSpc>
              <a:spcBef>
                <a:spcPts val="1400"/>
              </a:spcBef>
            </a:pPr>
            <a:r>
              <a:rPr lang="en-US" sz="3600" dirty="0">
                <a:solidFill>
                  <a:schemeClr val="tx1"/>
                </a:solidFill>
                <a:latin typeface="Arial" panose="020B0604020202020204" pitchFamily="34" charset="0"/>
                <a:cs typeface="Arial" panose="020B0604020202020204" pitchFamily="34" charset="0"/>
              </a:rPr>
              <a:t>Mark successful and failed launches </a:t>
            </a:r>
          </a:p>
          <a:p>
            <a:pPr lvl="1">
              <a:lnSpc>
                <a:spcPct val="120000"/>
              </a:lnSpc>
              <a:spcBef>
                <a:spcPts val="1400"/>
              </a:spcBef>
            </a:pPr>
            <a:r>
              <a:rPr lang="en-US" sz="3600" dirty="0">
                <a:solidFill>
                  <a:schemeClr val="tx1"/>
                </a:solidFill>
                <a:latin typeface="Arial" panose="020B0604020202020204" pitchFamily="34" charset="0"/>
                <a:cs typeface="Arial" panose="020B0604020202020204" pitchFamily="34" charset="0"/>
              </a:rPr>
              <a:t>Calculate distances to proximate locations </a:t>
            </a:r>
          </a:p>
          <a:p>
            <a:pPr lvl="1">
              <a:lnSpc>
                <a:spcPct val="120000"/>
              </a:lnSpc>
              <a:spcBef>
                <a:spcPts val="1400"/>
              </a:spcBef>
            </a:pPr>
            <a:r>
              <a:rPr lang="en-US" sz="3600" dirty="0">
                <a:solidFill>
                  <a:schemeClr val="tx1"/>
                </a:solidFill>
                <a:latin typeface="Arial" panose="020B0604020202020204" pitchFamily="34" charset="0"/>
                <a:cs typeface="Arial" panose="020B0604020202020204" pitchFamily="34" charset="0"/>
              </a:rPr>
              <a:t>Provide for interactive exploration of the data</a:t>
            </a:r>
          </a:p>
          <a:p>
            <a:pPr>
              <a:lnSpc>
                <a:spcPct val="120000"/>
              </a:lnSpc>
              <a:spcBef>
                <a:spcPts val="1400"/>
              </a:spcBef>
            </a:pPr>
            <a:r>
              <a:rPr lang="en-US" sz="4000" dirty="0">
                <a:solidFill>
                  <a:schemeClr val="tx1"/>
                </a:solidFill>
                <a:latin typeface="Arial" panose="020B0604020202020204" pitchFamily="34" charset="0"/>
                <a:cs typeface="Arial" panose="020B0604020202020204" pitchFamily="34" charset="0"/>
              </a:rPr>
              <a:t>Perform predictive analysis using classification models</a:t>
            </a:r>
          </a:p>
          <a:p>
            <a:pPr lvl="1">
              <a:lnSpc>
                <a:spcPct val="120000"/>
              </a:lnSpc>
              <a:spcBef>
                <a:spcPts val="1400"/>
              </a:spcBef>
            </a:pPr>
            <a:r>
              <a:rPr lang="en-US" sz="3600" dirty="0">
                <a:solidFill>
                  <a:schemeClr val="tx1"/>
                </a:solidFill>
                <a:latin typeface="Arial" panose="020B0604020202020204" pitchFamily="34" charset="0"/>
                <a:cs typeface="Arial" panose="020B0604020202020204" pitchFamily="34" charset="0"/>
              </a:rPr>
              <a:t>Build, evaluate, and compare several predictive classification models</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sets were collected. from</a:t>
            </a:r>
          </a:p>
          <a:p>
            <a:pPr>
              <a:lnSpc>
                <a:spcPct val="100000"/>
              </a:lnSpc>
              <a:spcBef>
                <a:spcPts val="1400"/>
              </a:spcBef>
            </a:pPr>
            <a:r>
              <a:rPr lang="en-US" sz="2400" dirty="0"/>
              <a:t>HTTP requests against various SpaceX API endpoints: </a:t>
            </a:r>
          </a:p>
          <a:p>
            <a:pPr>
              <a:lnSpc>
                <a:spcPct val="100000"/>
              </a:lnSpc>
              <a:spcBef>
                <a:spcPts val="1400"/>
              </a:spcBef>
            </a:pPr>
            <a:r>
              <a:rPr lang="en-US" sz="2400" dirty="0"/>
              <a:t> Initial launch data was obtained from: /v4/launches/past </a:t>
            </a:r>
          </a:p>
          <a:p>
            <a:pPr>
              <a:lnSpc>
                <a:spcPct val="100000"/>
              </a:lnSpc>
              <a:spcBef>
                <a:spcPts val="1400"/>
              </a:spcBef>
            </a:pPr>
            <a:r>
              <a:rPr lang="en-US" sz="2400" dirty="0"/>
              <a:t>Additional data was backfilled from: </a:t>
            </a:r>
          </a:p>
          <a:p>
            <a:pPr>
              <a:lnSpc>
                <a:spcPct val="100000"/>
              </a:lnSpc>
              <a:spcBef>
                <a:spcPts val="1400"/>
              </a:spcBef>
            </a:pPr>
            <a:r>
              <a:rPr lang="en-US" sz="2400" dirty="0"/>
              <a:t>/v4/Rocket, Launchpad, pockets, cores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https://github.com/Dhara311/UseDataScienceTools/blob/main/jupyter-labs-spacex-data-collection-api.ipynb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050" name="Picture 2" descr="Video thumbnail">
            <a:extLst>
              <a:ext uri="{FF2B5EF4-FFF2-40B4-BE49-F238E27FC236}">
                <a16:creationId xmlns:a16="http://schemas.microsoft.com/office/drawing/2014/main" id="{9A105C38-CBBA-25F7-2957-E92205CA11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4625" y="1429657"/>
            <a:ext cx="5743347" cy="45964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https://github.com/Dhara311/UseDataScienceTools/blob/main/jupyter-labs-webscraping.ipynb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328</TotalTime>
  <Words>1869</Words>
  <Application>Microsoft Office PowerPoint</Application>
  <PresentationFormat>Widescreen</PresentationFormat>
  <Paragraphs>298</Paragraphs>
  <Slides>37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virani31189@gmail.com</cp:lastModifiedBy>
  <cp:revision>218</cp:revision>
  <dcterms:created xsi:type="dcterms:W3CDTF">2021-04-29T18:58:34Z</dcterms:created>
  <dcterms:modified xsi:type="dcterms:W3CDTF">2025-07-28T14:11:39Z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